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37" r:id="rId5"/>
    <p:sldId id="439" r:id="rId6"/>
    <p:sldId id="433" r:id="rId7"/>
    <p:sldId id="449" r:id="rId8"/>
    <p:sldId id="450" r:id="rId9"/>
    <p:sldId id="465" r:id="rId10"/>
    <p:sldId id="440" r:id="rId11"/>
    <p:sldId id="459" r:id="rId12"/>
  </p:sldIdLst>
  <p:sldSz cx="9906000" cy="6858000" type="A4"/>
  <p:notesSz cx="6794500" cy="99060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pos="3165">
          <p15:clr>
            <a:srgbClr val="A4A3A4"/>
          </p15:clr>
        </p15:guide>
        <p15:guide id="9" pos="398">
          <p15:clr>
            <a:srgbClr val="A4A3A4"/>
          </p15:clr>
        </p15:guide>
        <p15:guide id="10" pos="4844">
          <p15:clr>
            <a:srgbClr val="A4A3A4"/>
          </p15:clr>
        </p15:guide>
        <p15:guide id="11" pos="5932">
          <p15:clr>
            <a:srgbClr val="A4A3A4"/>
          </p15:clr>
        </p15:guide>
        <p15:guide id="12" pos="5887">
          <p15:clr>
            <a:srgbClr val="A4A3A4"/>
          </p15:clr>
        </p15:guide>
        <p15:guide id="13" pos="3868">
          <p15:clr>
            <a:srgbClr val="A4A3A4"/>
          </p15:clr>
        </p15:guide>
        <p15:guide id="14" pos="2122">
          <p15:clr>
            <a:srgbClr val="A4A3A4"/>
          </p15:clr>
        </p15:guide>
        <p15:guide id="15" pos="489">
          <p15:clr>
            <a:srgbClr val="A4A3A4"/>
          </p15:clr>
        </p15:guide>
        <p15:guide id="16" pos="3256">
          <p15:clr>
            <a:srgbClr val="A4A3A4"/>
          </p15:clr>
        </p15:guide>
        <p15:guide id="17" pos="30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rowski, Frank" initials="FP" lastIdx="3" clrIdx="0"/>
  <p:cmAuthor id="1" name="Fiesser, Caroline" initials="F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D9A"/>
    <a:srgbClr val="4666C2"/>
    <a:srgbClr val="B19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363" autoAdjust="0"/>
    <p:restoredTop sz="95858" autoAdjust="0"/>
  </p:normalViewPr>
  <p:slideViewPr>
    <p:cSldViewPr showGuides="1">
      <p:cViewPr varScale="1">
        <p:scale>
          <a:sx n="111" d="100"/>
          <a:sy n="111" d="100"/>
        </p:scale>
        <p:origin x="882" y="114"/>
      </p:cViewPr>
      <p:guideLst>
        <p:guide orient="horz" pos="436"/>
        <p:guide orient="horz" pos="935"/>
        <p:guide orient="horz" pos="3929"/>
        <p:guide orient="horz" pos="3997"/>
        <p:guide orient="horz" pos="663"/>
        <p:guide orient="horz" pos="845"/>
        <p:guide orient="horz" pos="3657"/>
        <p:guide pos="3165"/>
        <p:guide pos="398"/>
        <p:guide pos="4844"/>
        <p:guide pos="5932"/>
        <p:guide pos="5887"/>
        <p:guide pos="3868"/>
        <p:guide pos="2122"/>
        <p:guide pos="489"/>
        <p:guide pos="3256"/>
        <p:guide pos="30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4" d="100"/>
          <a:sy n="94" d="100"/>
        </p:scale>
        <p:origin x="-3654" y="-108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9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9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59A6DA-1039-4902-99B0-55F39E9ADC0D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77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8450" y="350838"/>
            <a:ext cx="6197600" cy="4291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189" y="4953001"/>
            <a:ext cx="5706122" cy="421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99794" y="9322994"/>
            <a:ext cx="485051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89" y="9321273"/>
            <a:ext cx="855604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7464A2-104D-459E-9F44-E09259875A1A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97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85738" indent="-184150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47663" indent="-16033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­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44513" indent="-195263" algn="l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06438" indent="-160338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­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836" indent="-2853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286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800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314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260A967-8E2A-4518-A25B-9EFEFA96EB04}" type="slidenum">
              <a:rPr lang="de-DE" altLang="de-DE" smtClean="0"/>
              <a:pPr eaLnBrk="1" hangingPunct="1">
                <a:defRPr/>
              </a:pPr>
              <a:t>1</a:t>
            </a:fld>
            <a:endParaRPr lang="de-DE" alt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8450" y="350838"/>
            <a:ext cx="6197600" cy="429101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464A2-104D-459E-9F44-E09259875A1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7464A2-104D-459E-9F44-E09259875A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79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8450" y="350838"/>
            <a:ext cx="6197600" cy="4291012"/>
          </a:xfrm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836" indent="-2853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286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7800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314" indent="-22825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0828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7342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3857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0371" indent="-2282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F1EB15B-8B89-4CCA-A31F-56F8A4534DAA}" type="slidenum">
              <a:rPr lang="de-DE" altLang="de-DE" smtClean="0"/>
              <a:pPr eaLnBrk="1" hangingPunct="1">
                <a:defRPr/>
              </a:pPr>
              <a:t>7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01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/>
        </p:nvSpPr>
        <p:spPr bwMode="gray">
          <a:xfrm>
            <a:off x="0" y="4437063"/>
            <a:ext cx="9906000" cy="19462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6" name="Bild 6" descr="D125_1_d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2713"/>
            <a:ext cx="13922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4667250"/>
            <a:ext cx="7129463" cy="863600"/>
          </a:xfrm>
        </p:spPr>
        <p:txBody>
          <a:bodyPr tIns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5689600"/>
            <a:ext cx="7129463" cy="6477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Claim_D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24625"/>
            <a:ext cx="23114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laim_ENG" descr="L_1_RGB_u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6518275"/>
            <a:ext cx="2098675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468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Sales Presentation Interlock 7000   |  first name last name  |  21/05/2014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8A9D-1670-4617-BA4C-0C7C166EBB4D}" type="slidenum">
              <a:rPr lang="de-DE" smtClean="0"/>
              <a:t>‹N›</a:t>
            </a:fld>
            <a:r>
              <a:rPr lang="de-DE" smtClean="0"/>
              <a:t> | 16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45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Sales Presentation Interlock 7000   |  first name last name  |  21/05/2014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9B64-527F-410D-AC87-0342B6F577E6}" type="slidenum">
              <a:rPr lang="de-DE" smtClean="0"/>
              <a:t>‹N›</a:t>
            </a:fld>
            <a:r>
              <a:rPr lang="de-DE" smtClean="0"/>
              <a:t> | 16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7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Dräger</a:t>
            </a:r>
            <a:r>
              <a:rPr lang="en-US" dirty="0" smtClean="0"/>
              <a:t> Interlock 7000  |  first name last name  |  21/05/2014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6BEC-1357-4B35-BA5E-59D7335240DF}" type="slidenum">
              <a:rPr lang="de-DE" smtClean="0"/>
              <a:t>‹N›</a:t>
            </a:fld>
            <a:r>
              <a:rPr lang="de-DE" smtClean="0"/>
              <a:t> | 16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7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enn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gray">
          <a:xfrm>
            <a:off x="0" y="1052513"/>
            <a:ext cx="9906000" cy="5329237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5" name="Bild 6" descr="D125_1_d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2713"/>
            <a:ext cx="13922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1484313"/>
            <a:ext cx="7129463" cy="1080000"/>
          </a:xfrm>
        </p:spPr>
        <p:txBody>
          <a:bodyPr tIns="0"/>
          <a:lstStyle>
            <a:lvl1pPr>
              <a:defRPr sz="2500" b="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2851200"/>
            <a:ext cx="7129463" cy="10800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5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Dräger</a:t>
            </a:r>
            <a:r>
              <a:rPr lang="en-US" dirty="0" smtClean="0"/>
              <a:t> Interlock 7000  |  first name last name  |  21/05/2014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8D3A-AC68-4862-B98C-DED42CF024DE}" type="slidenum">
              <a:rPr lang="de-DE" smtClean="0"/>
              <a:t>‹N›</a:t>
            </a:fld>
            <a:r>
              <a:rPr lang="de-DE" smtClean="0"/>
              <a:t> | 16</a:t>
            </a:r>
            <a:endParaRPr lang="de-D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5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typograf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1052513"/>
            <a:ext cx="9906000" cy="53308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6" name="Bild 6" descr="D125_1_de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2713"/>
            <a:ext cx="13922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1484313"/>
            <a:ext cx="7129463" cy="1080000"/>
          </a:xfrm>
        </p:spPr>
        <p:txBody>
          <a:bodyPr tIns="0"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825" y="2851200"/>
            <a:ext cx="7129463" cy="1080000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Claim_D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524625"/>
            <a:ext cx="23114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laim_ENG" descr="L_1_RGB_uk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6518275"/>
            <a:ext cx="2098675" cy="16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530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190288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think-cell Folie" r:id="rId13" imgW="270" imgH="270" progId="TCLayout.ActiveDocument.1">
                  <p:embed/>
                </p:oleObj>
              </mc:Choice>
              <mc:Fallback>
                <p:oleObj name="think-cell Foli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13"/>
          <p:cNvSpPr>
            <a:spLocks noChangeArrowheads="1"/>
          </p:cNvSpPr>
          <p:nvPr/>
        </p:nvSpPr>
        <p:spPr bwMode="gray">
          <a:xfrm>
            <a:off x="0" y="1052513"/>
            <a:ext cx="9906000" cy="53292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631825" y="333375"/>
            <a:ext cx="5545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631825" y="1484313"/>
            <a:ext cx="86423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31825" y="6381750"/>
            <a:ext cx="86423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Dräger</a:t>
            </a:r>
            <a:r>
              <a:rPr lang="en-US" dirty="0" smtClean="0"/>
              <a:t> Interlock 7000  |  first name last name  |  21/05/2014</a:t>
            </a:r>
            <a:endParaRPr lang="de-DE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381750"/>
            <a:ext cx="4889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FF0314-EA0E-48B2-902F-1F3E399ECC32}" type="slidenum">
              <a:rPr lang="de-DE" smtClean="0"/>
              <a:t>‹N›</a:t>
            </a:fld>
            <a:r>
              <a:rPr lang="de-DE" smtClean="0"/>
              <a:t> | 16</a:t>
            </a:r>
            <a:endParaRPr lang="de-DE" dirty="0">
              <a:cs typeface="Arial" charset="0"/>
            </a:endParaRPr>
          </a:p>
        </p:txBody>
      </p:sp>
      <p:pic>
        <p:nvPicPr>
          <p:cNvPr id="1031" name="Bild 6" descr="D125_1_de_RGB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2713"/>
            <a:ext cx="13922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CT_Marker_ID_2" hidden="1"/>
          <p:cNvSpPr/>
          <p:nvPr>
            <p:custDataLst>
              <p:tags r:id="rId11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VctContentArea_ID_3" hidden="1"/>
          <p:cNvSpPr/>
          <p:nvPr userDrawn="1">
            <p:custDataLst>
              <p:tags r:id="rId12"/>
            </p:custDataLst>
          </p:nvPr>
        </p:nvSpPr>
        <p:spPr bwMode="gray">
          <a:xfrm>
            <a:off x="628650" y="1481138"/>
            <a:ext cx="8648700" cy="4759325"/>
          </a:xfrm>
          <a:prstGeom prst="rect">
            <a:avLst/>
          </a:prstGeom>
          <a:noFill/>
          <a:ln w="19050" cap="flat" cmpd="sng" algn="ctr">
            <a:solidFill>
              <a:srgbClr val="C8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C86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7" r:id="rId2"/>
    <p:sldLayoutId id="2147483708" r:id="rId3"/>
    <p:sldLayoutId id="2147483709" r:id="rId4"/>
    <p:sldLayoutId id="2147483711" r:id="rId5"/>
    <p:sldLayoutId id="2147483712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400"/>
        </a:spcBef>
        <a:spcAft>
          <a:spcPts val="400"/>
        </a:spcAft>
        <a:buClr>
          <a:schemeClr val="bg2"/>
        </a:buClr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spcBef>
          <a:spcPts val="400"/>
        </a:spcBef>
        <a:spcAft>
          <a:spcPts val="4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352425" indent="-169863" algn="l" rtl="0" eaLnBrk="0" fontAlgn="base" hangingPunct="0">
        <a:spcBef>
          <a:spcPts val="400"/>
        </a:spcBef>
        <a:spcAft>
          <a:spcPts val="40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542925" indent="-188913" algn="l" rtl="0" eaLnBrk="0" fontAlgn="base" hangingPunct="0">
        <a:spcBef>
          <a:spcPts val="400"/>
        </a:spcBef>
        <a:spcAft>
          <a:spcPts val="4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714375" indent="-169863" algn="l" rtl="0" eaLnBrk="0" fontAlgn="base" hangingPunct="0">
        <a:spcBef>
          <a:spcPts val="400"/>
        </a:spcBef>
        <a:spcAft>
          <a:spcPts val="40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5pPr>
      <a:lvl6pPr marL="1171575" indent="-169863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1628775" indent="-169863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2085975" indent="-169863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2543175" indent="-169863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tags" Target="../tags/tag6.xml"/><Relationship Id="rId16" Type="http://schemas.microsoft.com/office/2007/relationships/hdphoto" Target="../media/hdphoto1.wdp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0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tags" Target="../tags/tag9.xml"/><Relationship Id="rId16" Type="http://schemas.openxmlformats.org/officeDocument/2006/relationships/image" Target="../media/image23.JP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8.jpeg"/><Relationship Id="rId5" Type="http://schemas.openxmlformats.org/officeDocument/2006/relationships/tags" Target="../tags/tag12.xml"/><Relationship Id="rId15" Type="http://schemas.openxmlformats.org/officeDocument/2006/relationships/image" Target="../media/image22.jpeg"/><Relationship Id="rId10" Type="http://schemas.openxmlformats.org/officeDocument/2006/relationships/notesSlide" Target="../notesSlides/notesSlide4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4043" y="1052514"/>
            <a:ext cx="9910043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de-DE" altLang="de-DE" dirty="0" smtClean="0"/>
              <a:t>Dräger</a:t>
            </a:r>
            <a:r>
              <a:rPr lang="en-GB" altLang="de-DE" baseline="30000" dirty="0"/>
              <a:t> </a:t>
            </a:r>
            <a:r>
              <a:rPr lang="de-DE" altLang="de-DE" dirty="0" smtClean="0"/>
              <a:t>Interlock</a:t>
            </a:r>
            <a:r>
              <a:rPr lang="en-GB" altLang="de-DE" baseline="30000" dirty="0" smtClean="0"/>
              <a:t>®</a:t>
            </a:r>
            <a:r>
              <a:rPr lang="de-DE" altLang="de-DE" dirty="0" smtClean="0"/>
              <a:t> 7000</a:t>
            </a:r>
            <a:endParaRPr lang="en-GB" altLang="de-DE" dirty="0" smtClean="0"/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gray">
          <a:xfrm>
            <a:off x="0" y="4419600"/>
            <a:ext cx="9906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31825" y="5689600"/>
            <a:ext cx="7129463" cy="6477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BUS COMPANY</a:t>
            </a:r>
            <a:endParaRPr lang="en-US" alt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 bwMode="gray">
          <a:xfrm>
            <a:off x="631825" y="4437063"/>
            <a:ext cx="8785225" cy="1800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anchor="ctr"/>
          <a:lstStyle/>
          <a:p>
            <a:pPr>
              <a:defRPr/>
            </a:pPr>
            <a:endParaRPr lang="en-GB" sz="4000" b="1" dirty="0">
              <a:solidFill>
                <a:schemeClr val="accent3"/>
              </a:solidFill>
            </a:endParaRPr>
          </a:p>
        </p:txBody>
      </p:sp>
      <p:sp>
        <p:nvSpPr>
          <p:cNvPr id="44" name="Rectangle 12"/>
          <p:cNvSpPr/>
          <p:nvPr/>
        </p:nvSpPr>
        <p:spPr bwMode="gray">
          <a:xfrm>
            <a:off x="6130955" y="4509150"/>
            <a:ext cx="3204025" cy="79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720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solidFill>
                  <a:schemeClr val="accent2"/>
                </a:solidFill>
              </a:rPr>
              <a:t>market share</a:t>
            </a:r>
            <a:r>
              <a:rPr lang="en-US" altLang="en-US" sz="1200" dirty="0" smtClean="0">
                <a:solidFill>
                  <a:schemeClr val="accent2"/>
                </a:solidFill>
              </a:rPr>
              <a:t> in the European</a:t>
            </a:r>
          </a:p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accent2"/>
                </a:solidFill>
              </a:rPr>
              <a:t>Interlock business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  <p:sp>
        <p:nvSpPr>
          <p:cNvPr id="47" name="Rectangle 12"/>
          <p:cNvSpPr/>
          <p:nvPr/>
        </p:nvSpPr>
        <p:spPr bwMode="gray">
          <a:xfrm>
            <a:off x="5060982" y="4509150"/>
            <a:ext cx="1080150" cy="79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0" anchor="b"/>
          <a:lstStyle/>
          <a:p>
            <a:pPr algn="r">
              <a:defRPr/>
            </a:pPr>
            <a:r>
              <a:rPr lang="en-US" sz="3600" dirty="0" smtClean="0">
                <a:solidFill>
                  <a:schemeClr val="accent2"/>
                </a:solidFill>
              </a:rPr>
              <a:t>60%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0" name="Rectangle 12"/>
          <p:cNvSpPr/>
          <p:nvPr/>
        </p:nvSpPr>
        <p:spPr bwMode="gray">
          <a:xfrm>
            <a:off x="1712550" y="5373270"/>
            <a:ext cx="3276000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720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accent2"/>
                </a:solidFill>
              </a:rPr>
              <a:t>mA </a:t>
            </a:r>
            <a:r>
              <a:rPr lang="en-GB" altLang="en-US" sz="1200" dirty="0" smtClean="0">
                <a:solidFill>
                  <a:schemeClr val="accent2"/>
                </a:solidFill>
              </a:rPr>
              <a:t>power consumption in stand-by mode</a:t>
            </a:r>
            <a:br>
              <a:rPr lang="en-GB" altLang="en-US" sz="1200" dirty="0" smtClean="0">
                <a:solidFill>
                  <a:schemeClr val="accent2"/>
                </a:solidFill>
              </a:rPr>
            </a:br>
            <a:r>
              <a:rPr lang="en-GB" altLang="en-US" sz="1200" dirty="0" smtClean="0">
                <a:solidFill>
                  <a:schemeClr val="accent2"/>
                </a:solidFill>
              </a:rPr>
              <a:t>of the Interlock 7000</a:t>
            </a:r>
            <a:endParaRPr lang="en-GB" altLang="en-US" sz="1200" dirty="0">
              <a:solidFill>
                <a:schemeClr val="accent2"/>
              </a:solidFill>
            </a:endParaRPr>
          </a:p>
        </p:txBody>
      </p:sp>
      <p:sp>
        <p:nvSpPr>
          <p:cNvPr id="51" name="Rectangle 12"/>
          <p:cNvSpPr/>
          <p:nvPr/>
        </p:nvSpPr>
        <p:spPr bwMode="gray">
          <a:xfrm>
            <a:off x="704850" y="5373688"/>
            <a:ext cx="1008062" cy="7921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0" anchor="b"/>
          <a:lstStyle/>
          <a:p>
            <a:pPr algn="r">
              <a:defRPr/>
            </a:pPr>
            <a:r>
              <a:rPr lang="en-GB" sz="2600" dirty="0">
                <a:solidFill>
                  <a:schemeClr val="accent2"/>
                </a:solidFill>
              </a:rPr>
              <a:t>&lt;</a:t>
            </a:r>
            <a:r>
              <a:rPr lang="en-GB" sz="3600" dirty="0">
                <a:solidFill>
                  <a:schemeClr val="accent2"/>
                </a:solidFill>
              </a:rPr>
              <a:t> </a:t>
            </a:r>
            <a:r>
              <a:rPr lang="en-GB" sz="3600" dirty="0" smtClean="0">
                <a:solidFill>
                  <a:schemeClr val="accent2"/>
                </a:solidFill>
              </a:rPr>
              <a:t>1</a:t>
            </a:r>
            <a:endParaRPr lang="en-GB" sz="2600" dirty="0">
              <a:solidFill>
                <a:schemeClr val="accent2"/>
              </a:solidFill>
            </a:endParaRPr>
          </a:p>
        </p:txBody>
      </p:sp>
      <p:sp>
        <p:nvSpPr>
          <p:cNvPr id="52" name="Rectangle 12"/>
          <p:cNvSpPr/>
          <p:nvPr/>
        </p:nvSpPr>
        <p:spPr bwMode="gray">
          <a:xfrm>
            <a:off x="6140730" y="5373270"/>
            <a:ext cx="3204864" cy="7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72000" anchor="b"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 smtClean="0">
                <a:solidFill>
                  <a:schemeClr val="accent2"/>
                </a:solidFill>
              </a:rPr>
              <a:t>years of experience </a:t>
            </a:r>
            <a:r>
              <a:rPr lang="en-GB" altLang="en-US" sz="1200" dirty="0" smtClean="0">
                <a:solidFill>
                  <a:schemeClr val="accent2"/>
                </a:solidFill>
              </a:rPr>
              <a:t>in breath alcohol measurement</a:t>
            </a:r>
            <a:endParaRPr lang="en-GB" altLang="en-US" sz="1200" dirty="0">
              <a:solidFill>
                <a:schemeClr val="accent2"/>
              </a:solidFill>
            </a:endParaRPr>
          </a:p>
        </p:txBody>
      </p:sp>
      <p:sp>
        <p:nvSpPr>
          <p:cNvPr id="53" name="Rectangle 12"/>
          <p:cNvSpPr/>
          <p:nvPr/>
        </p:nvSpPr>
        <p:spPr bwMode="gray">
          <a:xfrm>
            <a:off x="5061012" y="5373270"/>
            <a:ext cx="1079859" cy="7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0" anchor="b"/>
          <a:lstStyle/>
          <a:p>
            <a:pPr algn="r">
              <a:defRPr/>
            </a:pPr>
            <a:r>
              <a:rPr lang="en-GB" sz="3600" dirty="0" smtClean="0">
                <a:solidFill>
                  <a:schemeClr val="accent2"/>
                </a:solidFill>
              </a:rPr>
              <a:t>60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11267" name="Titel 1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de-DE" smtClean="0"/>
              <a:t>Dräger Interlock</a:t>
            </a:r>
            <a:r>
              <a:rPr lang="de-DE" baseline="30000" smtClean="0"/>
              <a:t>®</a:t>
            </a:r>
            <a:r>
              <a:rPr lang="de-DE" smtClean="0"/>
              <a:t> 7000</a:t>
            </a:r>
            <a:br>
              <a:rPr lang="de-DE" smtClean="0"/>
            </a:br>
            <a:r>
              <a:rPr lang="de-DE" b="0" smtClean="0"/>
              <a:t>Why Dräger?</a:t>
            </a:r>
            <a:endParaRPr lang="de-DE" altLang="de-DE" b="0" dirty="0" smtClean="0"/>
          </a:p>
        </p:txBody>
      </p:sp>
      <p:cxnSp>
        <p:nvCxnSpPr>
          <p:cNvPr id="6" name="Gerade Verbindung 5"/>
          <p:cNvCxnSpPr/>
          <p:nvPr/>
        </p:nvCxnSpPr>
        <p:spPr bwMode="gray">
          <a:xfrm>
            <a:off x="631825" y="4437063"/>
            <a:ext cx="878522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 bwMode="gray">
          <a:xfrm>
            <a:off x="622300" y="1484313"/>
            <a:ext cx="8794750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01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9" name="Rechteck 38"/>
          <p:cNvSpPr/>
          <p:nvPr/>
        </p:nvSpPr>
        <p:spPr bwMode="gray">
          <a:xfrm>
            <a:off x="3097213" y="1484312"/>
            <a:ext cx="631983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t"/>
          <a:lstStyle/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For more than 60 years, </a:t>
            </a:r>
            <a:r>
              <a:rPr lang="en-US" sz="1200" dirty="0" err="1" smtClean="0">
                <a:solidFill>
                  <a:schemeClr val="tx1"/>
                </a:solidFill>
              </a:rPr>
              <a:t>Dräger</a:t>
            </a:r>
            <a:r>
              <a:rPr lang="en-US" sz="1200" dirty="0" smtClean="0">
                <a:solidFill>
                  <a:schemeClr val="tx1"/>
                </a:solidFill>
              </a:rPr>
              <a:t> has been a world market leader in breath alcohol measurement</a:t>
            </a:r>
          </a:p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Our alcohol ignition interlock devices have been successfully established for more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than two decades</a:t>
            </a:r>
          </a:p>
          <a:p>
            <a:pPr>
              <a:spcAft>
                <a:spcPts val="200"/>
              </a:spcAft>
              <a:buClr>
                <a:schemeClr val="accent2"/>
              </a:buClr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 bwMode="gray">
          <a:xfrm>
            <a:off x="631826" y="2420938"/>
            <a:ext cx="8785224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02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5" name="Rechteck 44"/>
          <p:cNvSpPr/>
          <p:nvPr/>
        </p:nvSpPr>
        <p:spPr bwMode="gray">
          <a:xfrm>
            <a:off x="641351" y="3357563"/>
            <a:ext cx="8775699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81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anchor="ctr"/>
          <a:lstStyle/>
          <a:p>
            <a:pPr>
              <a:defRPr/>
            </a:pPr>
            <a:r>
              <a:rPr lang="en-US" sz="4000" b="1" dirty="0" smtClean="0">
                <a:solidFill>
                  <a:schemeClr val="accent1"/>
                </a:solidFill>
              </a:rPr>
              <a:t>03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gray">
          <a:xfrm>
            <a:off x="3097213" y="2420938"/>
            <a:ext cx="6319837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t"/>
          <a:lstStyle/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smtClean="0">
                <a:solidFill>
                  <a:schemeClr val="tx1"/>
                </a:solidFill>
              </a:rPr>
              <a:t>Interlock </a:t>
            </a:r>
            <a:r>
              <a:rPr lang="en-US" sz="1200" dirty="0">
                <a:solidFill>
                  <a:schemeClr val="tx1"/>
                </a:solidFill>
              </a:rPr>
              <a:t>devices use our proven </a:t>
            </a:r>
            <a:r>
              <a:rPr lang="en-US" sz="1200" dirty="0" err="1" smtClean="0">
                <a:solidFill>
                  <a:schemeClr val="tx1"/>
                </a:solidFill>
              </a:rPr>
              <a:t>Dräger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Alcotest</a:t>
            </a:r>
            <a:r>
              <a:rPr lang="en-US" sz="1200" baseline="30000" dirty="0" smtClean="0">
                <a:solidFill>
                  <a:schemeClr val="tx1"/>
                </a:solidFill>
                <a:latin typeface="Arial" charset="0"/>
              </a:rPr>
              <a:t>®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sensor technology</a:t>
            </a:r>
          </a:p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dirty="0" err="1">
                <a:solidFill>
                  <a:schemeClr val="tx1"/>
                </a:solidFill>
              </a:rPr>
              <a:t>Dräger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Alcotest</a:t>
            </a:r>
            <a:r>
              <a:rPr lang="en-US" sz="1200" baseline="30000" dirty="0" smtClean="0">
                <a:solidFill>
                  <a:schemeClr val="tx1"/>
                </a:solidFill>
                <a:latin typeface="Arial" charset="0"/>
              </a:rPr>
              <a:t>® </a:t>
            </a:r>
            <a:r>
              <a:rPr lang="en-US" sz="1200" dirty="0" smtClean="0">
                <a:solidFill>
                  <a:schemeClr val="tx1"/>
                </a:solidFill>
              </a:rPr>
              <a:t>devices are </a:t>
            </a:r>
            <a:r>
              <a:rPr lang="en-US" sz="1200" dirty="0">
                <a:solidFill>
                  <a:schemeClr val="tx1"/>
                </a:solidFill>
              </a:rPr>
              <a:t>used by </a:t>
            </a:r>
            <a:r>
              <a:rPr lang="en-US" sz="1200" dirty="0" smtClean="0">
                <a:solidFill>
                  <a:schemeClr val="tx1"/>
                </a:solidFill>
              </a:rPr>
              <a:t>the police in many </a:t>
            </a:r>
            <a:r>
              <a:rPr lang="en-US" sz="1200" dirty="0">
                <a:solidFill>
                  <a:schemeClr val="tx1"/>
                </a:solidFill>
              </a:rPr>
              <a:t>countries for traffic </a:t>
            </a:r>
            <a:r>
              <a:rPr lang="en-US" sz="1200" dirty="0" smtClean="0">
                <a:solidFill>
                  <a:schemeClr val="tx1"/>
                </a:solidFill>
              </a:rPr>
              <a:t>control</a:t>
            </a:r>
          </a:p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>
                <a:solidFill>
                  <a:schemeClr val="tx1"/>
                </a:solidFill>
              </a:rPr>
              <a:t>The Interlock 7000 is able to </a:t>
            </a:r>
            <a:r>
              <a:rPr lang="en-US" sz="1200" dirty="0" smtClean="0">
                <a:solidFill>
                  <a:schemeClr val="tx1"/>
                </a:solidFill>
              </a:rPr>
              <a:t>identify mouth alcohol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 bwMode="gray">
          <a:xfrm>
            <a:off x="3097213" y="3357563"/>
            <a:ext cx="6319837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t"/>
          <a:lstStyle/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 bwMode="gray">
          <a:xfrm>
            <a:off x="1400175" y="1484313"/>
            <a:ext cx="1692275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r>
              <a:rPr lang="en-US" sz="1300" b="1" spc="-10" dirty="0" smtClean="0">
                <a:solidFill>
                  <a:schemeClr val="bg1"/>
                </a:solidFill>
              </a:rPr>
              <a:t>World market leader in breath alcohol technology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endParaRPr lang="en-US" sz="1300" b="1" spc="-1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 bwMode="gray">
          <a:xfrm>
            <a:off x="1409700" y="2420938"/>
            <a:ext cx="1692275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r>
              <a:rPr lang="en-US" sz="1300" b="1" spc="-10" dirty="0" smtClean="0">
                <a:solidFill>
                  <a:schemeClr val="bg1"/>
                </a:solidFill>
              </a:rPr>
              <a:t>Precise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r>
              <a:rPr lang="en-US" sz="1300" b="1" spc="-10" dirty="0" smtClean="0">
                <a:solidFill>
                  <a:schemeClr val="bg1"/>
                </a:solidFill>
              </a:rPr>
              <a:t>and reliable measurement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r>
              <a:rPr lang="en-US" sz="1300" b="1" spc="-10" dirty="0" smtClean="0">
                <a:solidFill>
                  <a:schemeClr val="bg1"/>
                </a:solidFill>
              </a:rPr>
              <a:t> </a:t>
            </a:r>
            <a:endParaRPr lang="en-US" sz="1300" b="1" spc="-10" dirty="0">
              <a:solidFill>
                <a:schemeClr val="bg1"/>
              </a:solidFill>
            </a:endParaRPr>
          </a:p>
        </p:txBody>
      </p:sp>
      <p:sp>
        <p:nvSpPr>
          <p:cNvPr id="34" name="Rechteck 33"/>
          <p:cNvSpPr/>
          <p:nvPr/>
        </p:nvSpPr>
        <p:spPr bwMode="gray">
          <a:xfrm>
            <a:off x="1419225" y="3357563"/>
            <a:ext cx="1692275" cy="792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263F8F"/>
              </a:buClr>
              <a:defRPr/>
            </a:pPr>
            <a:r>
              <a:rPr lang="en-US" sz="1300" b="1" spc="-10" dirty="0" smtClean="0">
                <a:solidFill>
                  <a:schemeClr val="bg1"/>
                </a:solidFill>
              </a:rPr>
              <a:t>Safe data handling</a:t>
            </a:r>
            <a:endParaRPr lang="en-US" sz="1300" b="1" spc="-10" dirty="0">
              <a:solidFill>
                <a:schemeClr val="bg1"/>
              </a:solidFill>
            </a:endParaRPr>
          </a:p>
        </p:txBody>
      </p:sp>
      <p:sp>
        <p:nvSpPr>
          <p:cNvPr id="30" name="Rectangle 12"/>
          <p:cNvSpPr/>
          <p:nvPr/>
        </p:nvSpPr>
        <p:spPr bwMode="gray">
          <a:xfrm>
            <a:off x="1712550" y="4510088"/>
            <a:ext cx="3276000" cy="79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720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accent2"/>
                </a:solidFill>
              </a:rPr>
              <a:t>s</a:t>
            </a:r>
            <a:r>
              <a:rPr lang="en-US" altLang="en-US" sz="1200" b="1" dirty="0" smtClean="0">
                <a:solidFill>
                  <a:schemeClr val="accent2"/>
                </a:solidFill>
              </a:rPr>
              <a:t>econds</a:t>
            </a:r>
            <a:r>
              <a:rPr lang="en-US" altLang="en-US" sz="1200" dirty="0" smtClean="0">
                <a:solidFill>
                  <a:schemeClr val="accent2"/>
                </a:solidFill>
              </a:rPr>
              <a:t> until the Interlock 7000</a:t>
            </a:r>
            <a:br>
              <a:rPr lang="en-US" altLang="en-US" sz="1200" dirty="0" smtClean="0">
                <a:solidFill>
                  <a:schemeClr val="accent2"/>
                </a:solidFill>
              </a:rPr>
            </a:br>
            <a:r>
              <a:rPr lang="en-US" altLang="en-US" sz="1200" dirty="0" smtClean="0">
                <a:solidFill>
                  <a:schemeClr val="accent2"/>
                </a:solidFill>
              </a:rPr>
              <a:t>is ready for testing</a:t>
            </a:r>
            <a:endParaRPr lang="en-US" altLang="en-US" sz="1200" dirty="0">
              <a:solidFill>
                <a:schemeClr val="accent2"/>
              </a:solidFill>
            </a:endParaRPr>
          </a:p>
        </p:txBody>
      </p:sp>
      <p:sp>
        <p:nvSpPr>
          <p:cNvPr id="31" name="Rectangle 12"/>
          <p:cNvSpPr/>
          <p:nvPr/>
        </p:nvSpPr>
        <p:spPr bwMode="gray">
          <a:xfrm>
            <a:off x="704851" y="4510088"/>
            <a:ext cx="1008062" cy="790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0" anchor="b"/>
          <a:lstStyle/>
          <a:p>
            <a:pPr algn="r">
              <a:defRPr/>
            </a:pPr>
            <a:r>
              <a:rPr lang="en-US" sz="2600" dirty="0" smtClean="0">
                <a:solidFill>
                  <a:schemeClr val="accent2"/>
                </a:solidFill>
              </a:rPr>
              <a:t>&lt; </a:t>
            </a:r>
            <a:r>
              <a:rPr lang="en-US" sz="3600" dirty="0" smtClean="0">
                <a:solidFill>
                  <a:schemeClr val="accent2"/>
                </a:solidFill>
              </a:rPr>
              <a:t>4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5" name="Rechteck 24"/>
          <p:cNvSpPr/>
          <p:nvPr/>
        </p:nvSpPr>
        <p:spPr bwMode="gray">
          <a:xfrm>
            <a:off x="3111500" y="3357563"/>
            <a:ext cx="6319837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t"/>
          <a:lstStyle/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The Interlock 7000 provides seamless data</a:t>
            </a:r>
          </a:p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Latest technology standards guarantee full data security</a:t>
            </a:r>
          </a:p>
          <a:p>
            <a:pPr marL="177800" indent="-177800"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From capture to provision, the data is protected against manipulation attempts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313050" y="29969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1052513"/>
            <a:ext cx="9906000" cy="532923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Ellipse 37"/>
          <p:cNvSpPr/>
          <p:nvPr/>
        </p:nvSpPr>
        <p:spPr bwMode="gray">
          <a:xfrm flipH="1">
            <a:off x="4448930" y="3073928"/>
            <a:ext cx="1507232" cy="1507232"/>
          </a:xfrm>
          <a:prstGeom prst="ellipse">
            <a:avLst/>
          </a:prstGeom>
          <a:noFill/>
          <a:ln w="57150">
            <a:solidFill>
              <a:schemeClr val="bg1">
                <a:alpha val="8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3315" name="Titel 1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de-DE" smtClean="0"/>
              <a:t>Dräger Interlock</a:t>
            </a:r>
            <a:r>
              <a:rPr lang="de-DE" baseline="30000" smtClean="0"/>
              <a:t>®</a:t>
            </a:r>
            <a:r>
              <a:rPr lang="de-DE" smtClean="0"/>
              <a:t> 7000</a:t>
            </a:r>
            <a:br>
              <a:rPr lang="de-DE" smtClean="0"/>
            </a:br>
            <a:r>
              <a:rPr lang="de-DE" b="0" smtClean="0"/>
              <a:t>Application Scenarios</a:t>
            </a:r>
            <a:endParaRPr lang="en-US" altLang="de-DE" b="0" dirty="0" smtClean="0"/>
          </a:p>
        </p:txBody>
      </p:sp>
      <p:grpSp>
        <p:nvGrpSpPr>
          <p:cNvPr id="13318" name="Gruppieren 8" hidden="1"/>
          <p:cNvGrpSpPr>
            <a:grpSpLocks/>
          </p:cNvGrpSpPr>
          <p:nvPr/>
        </p:nvGrpSpPr>
        <p:grpSpPr bwMode="gray">
          <a:xfrm flipV="1">
            <a:off x="3944938" y="4508500"/>
            <a:ext cx="2592387" cy="1223963"/>
            <a:chOff x="3944888" y="2878324"/>
            <a:chExt cx="2592288" cy="34700731"/>
          </a:xfrm>
        </p:grpSpPr>
        <p:sp>
          <p:nvSpPr>
            <p:cNvPr id="11" name="Freihandform 10"/>
            <p:cNvSpPr/>
            <p:nvPr/>
          </p:nvSpPr>
          <p:spPr bwMode="gray">
            <a:xfrm flipH="1">
              <a:off x="3944888" y="4903672"/>
              <a:ext cx="1439807" cy="6121008"/>
            </a:xfrm>
            <a:custGeom>
              <a:avLst/>
              <a:gdLst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638175 w 4095750"/>
                <a:gd name="connsiteY2" fmla="*/ 0 h 523875"/>
                <a:gd name="connsiteX3" fmla="*/ 4095750 w 4095750"/>
                <a:gd name="connsiteY3" fmla="*/ 0 h 523875"/>
                <a:gd name="connsiteX0" fmla="*/ 0 w 4095750"/>
                <a:gd name="connsiteY0" fmla="*/ 555300 h 555300"/>
                <a:gd name="connsiteX1" fmla="*/ 514350 w 4095750"/>
                <a:gd name="connsiteY1" fmla="*/ 40950 h 555300"/>
                <a:gd name="connsiteX2" fmla="*/ 4095750 w 4095750"/>
                <a:gd name="connsiteY2" fmla="*/ 31425 h 555300"/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4095750 w 4095750"/>
                <a:gd name="connsiteY2" fmla="*/ 0 h 523875"/>
                <a:gd name="connsiteX0" fmla="*/ 0 w 4083050"/>
                <a:gd name="connsiteY0" fmla="*/ 514350 h 514350"/>
                <a:gd name="connsiteX1" fmla="*/ 514350 w 4083050"/>
                <a:gd name="connsiteY1" fmla="*/ 0 h 514350"/>
                <a:gd name="connsiteX2" fmla="*/ 4083050 w 4083050"/>
                <a:gd name="connsiteY2" fmla="*/ 0 h 514350"/>
                <a:gd name="connsiteX0" fmla="*/ 0 w 4383136"/>
                <a:gd name="connsiteY0" fmla="*/ 514350 h 514350"/>
                <a:gd name="connsiteX1" fmla="*/ 514350 w 4383136"/>
                <a:gd name="connsiteY1" fmla="*/ 0 h 514350"/>
                <a:gd name="connsiteX2" fmla="*/ 4383136 w 4383136"/>
                <a:gd name="connsiteY2" fmla="*/ 0 h 514350"/>
                <a:gd name="connsiteX0" fmla="*/ 0 w 4965906"/>
                <a:gd name="connsiteY0" fmla="*/ 2109292 h 2109292"/>
                <a:gd name="connsiteX1" fmla="*/ 1097120 w 4965906"/>
                <a:gd name="connsiteY1" fmla="*/ 0 h 2109292"/>
                <a:gd name="connsiteX2" fmla="*/ 4965906 w 4965906"/>
                <a:gd name="connsiteY2" fmla="*/ 0 h 2109292"/>
                <a:gd name="connsiteX0" fmla="*/ 0 w 5064800"/>
                <a:gd name="connsiteY0" fmla="*/ 789034 h 789034"/>
                <a:gd name="connsiteX1" fmla="*/ 1196014 w 5064800"/>
                <a:gd name="connsiteY1" fmla="*/ 0 h 789034"/>
                <a:gd name="connsiteX2" fmla="*/ 5064800 w 5064800"/>
                <a:gd name="connsiteY2" fmla="*/ 0 h 789034"/>
                <a:gd name="connsiteX0" fmla="*/ 0 w 5871584"/>
                <a:gd name="connsiteY0" fmla="*/ 470046 h 470046"/>
                <a:gd name="connsiteX1" fmla="*/ 2002798 w 5871584"/>
                <a:gd name="connsiteY1" fmla="*/ 0 h 470046"/>
                <a:gd name="connsiteX2" fmla="*/ 5871584 w 5871584"/>
                <a:gd name="connsiteY2" fmla="*/ 0 h 470046"/>
                <a:gd name="connsiteX0" fmla="*/ 0 w 5198727"/>
                <a:gd name="connsiteY0" fmla="*/ 283263 h 283263"/>
                <a:gd name="connsiteX1" fmla="*/ 1329941 w 5198727"/>
                <a:gd name="connsiteY1" fmla="*/ 0 h 283263"/>
                <a:gd name="connsiteX2" fmla="*/ 5198727 w 5198727"/>
                <a:gd name="connsiteY2" fmla="*/ 0 h 283263"/>
                <a:gd name="connsiteX0" fmla="*/ 0 w 6105024"/>
                <a:gd name="connsiteY0" fmla="*/ 313148 h 313148"/>
                <a:gd name="connsiteX1" fmla="*/ 2236238 w 6105024"/>
                <a:gd name="connsiteY1" fmla="*/ 0 h 313148"/>
                <a:gd name="connsiteX2" fmla="*/ 6105024 w 6105024"/>
                <a:gd name="connsiteY2" fmla="*/ 0 h 313148"/>
                <a:gd name="connsiteX0" fmla="*/ 0 w 6077560"/>
                <a:gd name="connsiteY0" fmla="*/ 365447 h 365447"/>
                <a:gd name="connsiteX1" fmla="*/ 2208774 w 6077560"/>
                <a:gd name="connsiteY1" fmla="*/ 0 h 365447"/>
                <a:gd name="connsiteX2" fmla="*/ 6077560 w 6077560"/>
                <a:gd name="connsiteY2" fmla="*/ 0 h 365447"/>
                <a:gd name="connsiteX0" fmla="*/ 0 w 6233187"/>
                <a:gd name="connsiteY0" fmla="*/ 355485 h 355485"/>
                <a:gd name="connsiteX1" fmla="*/ 2364401 w 6233187"/>
                <a:gd name="connsiteY1" fmla="*/ 0 h 355485"/>
                <a:gd name="connsiteX2" fmla="*/ 6233187 w 6233187"/>
                <a:gd name="connsiteY2" fmla="*/ 0 h 355485"/>
                <a:gd name="connsiteX0" fmla="*/ 0 w 6686344"/>
                <a:gd name="connsiteY0" fmla="*/ 418959 h 418959"/>
                <a:gd name="connsiteX1" fmla="*/ 2817558 w 6686344"/>
                <a:gd name="connsiteY1" fmla="*/ 0 h 418959"/>
                <a:gd name="connsiteX2" fmla="*/ 6686344 w 6686344"/>
                <a:gd name="connsiteY2" fmla="*/ 0 h 418959"/>
                <a:gd name="connsiteX0" fmla="*/ 0 w 5821226"/>
                <a:gd name="connsiteY0" fmla="*/ 285666 h 285666"/>
                <a:gd name="connsiteX1" fmla="*/ 1952440 w 5821226"/>
                <a:gd name="connsiteY1" fmla="*/ 0 h 285666"/>
                <a:gd name="connsiteX2" fmla="*/ 5821226 w 5821226"/>
                <a:gd name="connsiteY2" fmla="*/ 0 h 285666"/>
                <a:gd name="connsiteX0" fmla="*/ 0 w 6224782"/>
                <a:gd name="connsiteY0" fmla="*/ 289946 h 289946"/>
                <a:gd name="connsiteX1" fmla="*/ 2355996 w 6224782"/>
                <a:gd name="connsiteY1" fmla="*/ 0 h 289946"/>
                <a:gd name="connsiteX2" fmla="*/ 6224782 w 6224782"/>
                <a:gd name="connsiteY2" fmla="*/ 0 h 289946"/>
                <a:gd name="connsiteX0" fmla="*/ 0 w 6745895"/>
                <a:gd name="connsiteY0" fmla="*/ 267532 h 267532"/>
                <a:gd name="connsiteX1" fmla="*/ 2877109 w 6745895"/>
                <a:gd name="connsiteY1" fmla="*/ 0 h 267532"/>
                <a:gd name="connsiteX2" fmla="*/ 6745895 w 6745895"/>
                <a:gd name="connsiteY2" fmla="*/ 0 h 267532"/>
                <a:gd name="connsiteX0" fmla="*/ 0 w 5200050"/>
                <a:gd name="connsiteY0" fmla="*/ 357542 h 357542"/>
                <a:gd name="connsiteX1" fmla="*/ 1331264 w 5200050"/>
                <a:gd name="connsiteY1" fmla="*/ 0 h 357542"/>
                <a:gd name="connsiteX2" fmla="*/ 5200050 w 5200050"/>
                <a:gd name="connsiteY2" fmla="*/ 0 h 3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050" h="357542">
                  <a:moveTo>
                    <a:pt x="0" y="357542"/>
                  </a:moveTo>
                  <a:lnTo>
                    <a:pt x="1331264" y="0"/>
                  </a:lnTo>
                  <a:lnTo>
                    <a:pt x="520005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Ellipse 11"/>
            <p:cNvSpPr/>
            <p:nvPr/>
          </p:nvSpPr>
          <p:spPr bwMode="gray">
            <a:xfrm>
              <a:off x="5313261" y="2878324"/>
              <a:ext cx="1223915" cy="34700731"/>
            </a:xfrm>
            <a:prstGeom prst="ellipse">
              <a:avLst/>
            </a:prstGeom>
            <a:noFill/>
            <a:ln w="57150">
              <a:solidFill>
                <a:schemeClr val="bg1">
                  <a:alpha val="57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3319" name="Textplatzhalter 15"/>
          <p:cNvSpPr txBox="1">
            <a:spLocks/>
          </p:cNvSpPr>
          <p:nvPr/>
        </p:nvSpPr>
        <p:spPr bwMode="gray">
          <a:xfrm>
            <a:off x="6103938" y="1341438"/>
            <a:ext cx="3313682" cy="39592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180000" rIns="252000" bIns="180000"/>
          <a:lstStyle>
            <a:lvl1pPr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</a:pPr>
            <a:r>
              <a:rPr lang="da-DK" altLang="de-DE" sz="1600" dirty="0" smtClean="0">
                <a:solidFill>
                  <a:schemeClr val="accent1"/>
                </a:solidFill>
              </a:rPr>
              <a:t>Challenge: </a:t>
            </a: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Reliable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alcohol measurement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for </a:t>
            </a:r>
            <a:r>
              <a:rPr lang="en-US" sz="1600" b="1" dirty="0">
                <a:solidFill>
                  <a:schemeClr val="accent1"/>
                </a:solidFill>
                <a:latin typeface="Arial"/>
              </a:rPr>
              <a:t>more safety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200" dirty="0">
                <a:solidFill>
                  <a:srgbClr val="000000"/>
                </a:solidFill>
              </a:rPr>
              <a:t>A bus driver or a driver transporting hazardous goods is responsible for his/her own life and </a:t>
            </a:r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public safety.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 alcohol </a:t>
            </a:r>
            <a:r>
              <a:rPr lang="en-US" sz="1200" dirty="0" smtClean="0">
                <a:solidFill>
                  <a:srgbClr val="000000"/>
                </a:solidFill>
              </a:rPr>
              <a:t>measuring instrument </a:t>
            </a:r>
            <a:r>
              <a:rPr lang="en-US" sz="1200" dirty="0">
                <a:solidFill>
                  <a:srgbClr val="000000"/>
                </a:solidFill>
              </a:rPr>
              <a:t>with vehicle </a:t>
            </a:r>
            <a:r>
              <a:rPr lang="en-US" sz="1200" dirty="0" smtClean="0">
                <a:solidFill>
                  <a:srgbClr val="000000"/>
                </a:solidFill>
              </a:rPr>
              <a:t>immobilizer helps </a:t>
            </a:r>
            <a:r>
              <a:rPr lang="en-US" sz="1200" dirty="0">
                <a:solidFill>
                  <a:srgbClr val="000000"/>
                </a:solidFill>
              </a:rPr>
              <a:t>to protect staff, passengers and goods reliably from the risks of drunk-driving. </a:t>
            </a:r>
            <a:r>
              <a:rPr lang="en-US" sz="1200" dirty="0" smtClean="0"/>
              <a:t>Therefore</a:t>
            </a:r>
            <a:r>
              <a:rPr lang="en-US" sz="1200" dirty="0"/>
              <a:t>, you need a device ready to use quickly and operate with low power consumption</a:t>
            </a:r>
            <a:r>
              <a:rPr lang="en-US" sz="1200" dirty="0" smtClean="0"/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3320" name="Gruppieren 15"/>
          <p:cNvGrpSpPr>
            <a:grpSpLocks/>
          </p:cNvGrpSpPr>
          <p:nvPr/>
        </p:nvGrpSpPr>
        <p:grpSpPr bwMode="gray">
          <a:xfrm>
            <a:off x="6321425" y="4217033"/>
            <a:ext cx="2951163" cy="287337"/>
            <a:chOff x="6825207" y="1880828"/>
            <a:chExt cx="2951931" cy="252028"/>
          </a:xfrm>
        </p:grpSpPr>
        <p:sp>
          <p:nvSpPr>
            <p:cNvPr id="17" name="Rechteck 16"/>
            <p:cNvSpPr/>
            <p:nvPr/>
          </p:nvSpPr>
          <p:spPr bwMode="gray">
            <a:xfrm>
              <a:off x="6825207" y="1880828"/>
              <a:ext cx="2951931" cy="25202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8000" anchor="ctr"/>
            <a:lstStyle/>
            <a:p>
              <a:r>
                <a:rPr lang="en-GB" sz="1200" spc="-20" dirty="0" smtClean="0">
                  <a:solidFill>
                    <a:schemeClr val="accent1"/>
                  </a:solidFill>
                </a:rPr>
                <a:t>Passenger </a:t>
              </a:r>
              <a:r>
                <a:rPr lang="en-GB" sz="1200" spc="-20" dirty="0">
                  <a:solidFill>
                    <a:schemeClr val="accent1"/>
                  </a:solidFill>
                </a:rPr>
                <a:t>and </a:t>
              </a:r>
              <a:r>
                <a:rPr lang="en-GB" sz="1200" spc="-20" dirty="0" smtClean="0">
                  <a:solidFill>
                    <a:schemeClr val="accent1"/>
                  </a:solidFill>
                </a:rPr>
                <a:t>goods transportation</a:t>
              </a:r>
              <a:endParaRPr lang="en-GB" sz="1200" spc="-2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 bwMode="gray">
            <a:xfrm>
              <a:off x="6825207" y="1880828"/>
              <a:ext cx="144501" cy="252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1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hteck 18"/>
          <p:cNvSpPr/>
          <p:nvPr/>
        </p:nvSpPr>
        <p:spPr bwMode="gray">
          <a:xfrm>
            <a:off x="6105526" y="5300663"/>
            <a:ext cx="3312192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600" dirty="0"/>
              <a:t>Solution: </a:t>
            </a:r>
            <a:r>
              <a:rPr lang="de-DE" sz="1600" b="1" dirty="0" smtClean="0"/>
              <a:t>Interlock 7000</a:t>
            </a:r>
            <a:endParaRPr lang="de-DE" sz="1600" b="1" dirty="0"/>
          </a:p>
        </p:txBody>
      </p:sp>
      <p:grpSp>
        <p:nvGrpSpPr>
          <p:cNvPr id="13322" name="Gruppieren 28"/>
          <p:cNvGrpSpPr>
            <a:grpSpLocks/>
          </p:cNvGrpSpPr>
          <p:nvPr/>
        </p:nvGrpSpPr>
        <p:grpSpPr bwMode="gray">
          <a:xfrm>
            <a:off x="6321425" y="4577395"/>
            <a:ext cx="2951163" cy="287338"/>
            <a:chOff x="6825207" y="1880828"/>
            <a:chExt cx="2951931" cy="252028"/>
          </a:xfrm>
        </p:grpSpPr>
        <p:sp>
          <p:nvSpPr>
            <p:cNvPr id="30" name="Rechteck 29"/>
            <p:cNvSpPr/>
            <p:nvPr/>
          </p:nvSpPr>
          <p:spPr bwMode="gray">
            <a:xfrm>
              <a:off x="6825207" y="1880828"/>
              <a:ext cx="2951931" cy="25202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8000" anchor="ctr"/>
            <a:lstStyle/>
            <a:p>
              <a:pPr>
                <a:defRPr/>
              </a:pPr>
              <a:r>
                <a:rPr lang="en-GB" sz="1200" spc="-20" dirty="0" smtClean="0">
                  <a:solidFill>
                    <a:schemeClr val="tx2"/>
                  </a:solidFill>
                </a:rPr>
                <a:t>Commercial vehicles at the workplace</a:t>
              </a:r>
              <a:endParaRPr lang="en-GB" sz="1200" spc="-20" dirty="0">
                <a:solidFill>
                  <a:schemeClr val="tx2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 bwMode="gray">
            <a:xfrm>
              <a:off x="6825207" y="1880828"/>
              <a:ext cx="144501" cy="252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2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24" name="Gruppieren 19"/>
          <p:cNvGrpSpPr>
            <a:grpSpLocks/>
          </p:cNvGrpSpPr>
          <p:nvPr/>
        </p:nvGrpSpPr>
        <p:grpSpPr bwMode="gray">
          <a:xfrm>
            <a:off x="6321425" y="4936170"/>
            <a:ext cx="2951163" cy="288925"/>
            <a:chOff x="6825207" y="1880828"/>
            <a:chExt cx="2951931" cy="252028"/>
          </a:xfrm>
        </p:grpSpPr>
        <p:sp>
          <p:nvSpPr>
            <p:cNvPr id="21" name="Rechteck 20"/>
            <p:cNvSpPr/>
            <p:nvPr/>
          </p:nvSpPr>
          <p:spPr bwMode="gray">
            <a:xfrm>
              <a:off x="6825207" y="1880828"/>
              <a:ext cx="2951931" cy="25202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8000" anchor="ctr"/>
            <a:lstStyle/>
            <a:p>
              <a:pPr>
                <a:defRPr/>
              </a:pPr>
              <a:r>
                <a:rPr lang="en-GB" sz="1200" spc="-20" dirty="0" smtClean="0">
                  <a:solidFill>
                    <a:schemeClr val="tx2"/>
                  </a:solidFill>
                </a:rPr>
                <a:t>Offender programs</a:t>
              </a:r>
              <a:endParaRPr lang="en-GB" sz="1200" spc="-20" dirty="0">
                <a:solidFill>
                  <a:schemeClr val="tx2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 bwMode="gray">
            <a:xfrm>
              <a:off x="6825207" y="1880828"/>
              <a:ext cx="144501" cy="252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3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Freihandform 22"/>
          <p:cNvSpPr/>
          <p:nvPr/>
        </p:nvSpPr>
        <p:spPr bwMode="gray">
          <a:xfrm flipV="1">
            <a:off x="5313363" y="4581160"/>
            <a:ext cx="777924" cy="1080088"/>
          </a:xfrm>
          <a:custGeom>
            <a:avLst/>
            <a:gdLst>
              <a:gd name="connsiteX0" fmla="*/ 0 w 4095750"/>
              <a:gd name="connsiteY0" fmla="*/ 523875 h 523875"/>
              <a:gd name="connsiteX1" fmla="*/ 514350 w 4095750"/>
              <a:gd name="connsiteY1" fmla="*/ 9525 h 523875"/>
              <a:gd name="connsiteX2" fmla="*/ 638175 w 4095750"/>
              <a:gd name="connsiteY2" fmla="*/ 0 h 523875"/>
              <a:gd name="connsiteX3" fmla="*/ 4095750 w 4095750"/>
              <a:gd name="connsiteY3" fmla="*/ 0 h 523875"/>
              <a:gd name="connsiteX0" fmla="*/ 0 w 4095750"/>
              <a:gd name="connsiteY0" fmla="*/ 555300 h 555300"/>
              <a:gd name="connsiteX1" fmla="*/ 514350 w 4095750"/>
              <a:gd name="connsiteY1" fmla="*/ 40950 h 555300"/>
              <a:gd name="connsiteX2" fmla="*/ 4095750 w 4095750"/>
              <a:gd name="connsiteY2" fmla="*/ 31425 h 555300"/>
              <a:gd name="connsiteX0" fmla="*/ 0 w 4095750"/>
              <a:gd name="connsiteY0" fmla="*/ 523875 h 523875"/>
              <a:gd name="connsiteX1" fmla="*/ 514350 w 4095750"/>
              <a:gd name="connsiteY1" fmla="*/ 9525 h 523875"/>
              <a:gd name="connsiteX2" fmla="*/ 4095750 w 4095750"/>
              <a:gd name="connsiteY2" fmla="*/ 0 h 523875"/>
              <a:gd name="connsiteX0" fmla="*/ 0 w 4083050"/>
              <a:gd name="connsiteY0" fmla="*/ 514350 h 514350"/>
              <a:gd name="connsiteX1" fmla="*/ 514350 w 4083050"/>
              <a:gd name="connsiteY1" fmla="*/ 0 h 514350"/>
              <a:gd name="connsiteX2" fmla="*/ 4083050 w 4083050"/>
              <a:gd name="connsiteY2" fmla="*/ 0 h 514350"/>
              <a:gd name="connsiteX0" fmla="*/ 0 w 4383136"/>
              <a:gd name="connsiteY0" fmla="*/ 514350 h 514350"/>
              <a:gd name="connsiteX1" fmla="*/ 514350 w 4383136"/>
              <a:gd name="connsiteY1" fmla="*/ 0 h 514350"/>
              <a:gd name="connsiteX2" fmla="*/ 4383136 w 4383136"/>
              <a:gd name="connsiteY2" fmla="*/ 0 h 514350"/>
              <a:gd name="connsiteX0" fmla="*/ 0 w 4965906"/>
              <a:gd name="connsiteY0" fmla="*/ 2109292 h 2109292"/>
              <a:gd name="connsiteX1" fmla="*/ 1097120 w 4965906"/>
              <a:gd name="connsiteY1" fmla="*/ 0 h 2109292"/>
              <a:gd name="connsiteX2" fmla="*/ 4965906 w 4965906"/>
              <a:gd name="connsiteY2" fmla="*/ 0 h 2109292"/>
              <a:gd name="connsiteX0" fmla="*/ 0 w 5064800"/>
              <a:gd name="connsiteY0" fmla="*/ 789034 h 789034"/>
              <a:gd name="connsiteX1" fmla="*/ 1196014 w 5064800"/>
              <a:gd name="connsiteY1" fmla="*/ 0 h 789034"/>
              <a:gd name="connsiteX2" fmla="*/ 5064800 w 5064800"/>
              <a:gd name="connsiteY2" fmla="*/ 0 h 789034"/>
              <a:gd name="connsiteX0" fmla="*/ 0 w 5871584"/>
              <a:gd name="connsiteY0" fmla="*/ 470046 h 470046"/>
              <a:gd name="connsiteX1" fmla="*/ 2002798 w 5871584"/>
              <a:gd name="connsiteY1" fmla="*/ 0 h 470046"/>
              <a:gd name="connsiteX2" fmla="*/ 5871584 w 5871584"/>
              <a:gd name="connsiteY2" fmla="*/ 0 h 470046"/>
              <a:gd name="connsiteX0" fmla="*/ 0 w 5198727"/>
              <a:gd name="connsiteY0" fmla="*/ 283263 h 283263"/>
              <a:gd name="connsiteX1" fmla="*/ 1329941 w 5198727"/>
              <a:gd name="connsiteY1" fmla="*/ 0 h 283263"/>
              <a:gd name="connsiteX2" fmla="*/ 5198727 w 5198727"/>
              <a:gd name="connsiteY2" fmla="*/ 0 h 283263"/>
              <a:gd name="connsiteX0" fmla="*/ 0 w 6105024"/>
              <a:gd name="connsiteY0" fmla="*/ 313148 h 313148"/>
              <a:gd name="connsiteX1" fmla="*/ 2236238 w 6105024"/>
              <a:gd name="connsiteY1" fmla="*/ 0 h 313148"/>
              <a:gd name="connsiteX2" fmla="*/ 6105024 w 6105024"/>
              <a:gd name="connsiteY2" fmla="*/ 0 h 313148"/>
              <a:gd name="connsiteX0" fmla="*/ 0 w 6077560"/>
              <a:gd name="connsiteY0" fmla="*/ 365447 h 365447"/>
              <a:gd name="connsiteX1" fmla="*/ 2208774 w 6077560"/>
              <a:gd name="connsiteY1" fmla="*/ 0 h 365447"/>
              <a:gd name="connsiteX2" fmla="*/ 6077560 w 6077560"/>
              <a:gd name="connsiteY2" fmla="*/ 0 h 365447"/>
              <a:gd name="connsiteX0" fmla="*/ 0 w 6233187"/>
              <a:gd name="connsiteY0" fmla="*/ 355485 h 355485"/>
              <a:gd name="connsiteX1" fmla="*/ 2364401 w 6233187"/>
              <a:gd name="connsiteY1" fmla="*/ 0 h 355485"/>
              <a:gd name="connsiteX2" fmla="*/ 6233187 w 6233187"/>
              <a:gd name="connsiteY2" fmla="*/ 0 h 355485"/>
              <a:gd name="connsiteX0" fmla="*/ 0 w 6686344"/>
              <a:gd name="connsiteY0" fmla="*/ 418959 h 418959"/>
              <a:gd name="connsiteX1" fmla="*/ 2817558 w 6686344"/>
              <a:gd name="connsiteY1" fmla="*/ 0 h 418959"/>
              <a:gd name="connsiteX2" fmla="*/ 6686344 w 6686344"/>
              <a:gd name="connsiteY2" fmla="*/ 0 h 418959"/>
              <a:gd name="connsiteX0" fmla="*/ 0 w 5821226"/>
              <a:gd name="connsiteY0" fmla="*/ 285666 h 285666"/>
              <a:gd name="connsiteX1" fmla="*/ 1952440 w 5821226"/>
              <a:gd name="connsiteY1" fmla="*/ 0 h 285666"/>
              <a:gd name="connsiteX2" fmla="*/ 5821226 w 5821226"/>
              <a:gd name="connsiteY2" fmla="*/ 0 h 285666"/>
              <a:gd name="connsiteX0" fmla="*/ 0 w 6224782"/>
              <a:gd name="connsiteY0" fmla="*/ 289946 h 289946"/>
              <a:gd name="connsiteX1" fmla="*/ 2355996 w 6224782"/>
              <a:gd name="connsiteY1" fmla="*/ 0 h 289946"/>
              <a:gd name="connsiteX2" fmla="*/ 6224782 w 6224782"/>
              <a:gd name="connsiteY2" fmla="*/ 0 h 289946"/>
              <a:gd name="connsiteX0" fmla="*/ 0 w 6745895"/>
              <a:gd name="connsiteY0" fmla="*/ 267532 h 267532"/>
              <a:gd name="connsiteX1" fmla="*/ 2877109 w 6745895"/>
              <a:gd name="connsiteY1" fmla="*/ 0 h 267532"/>
              <a:gd name="connsiteX2" fmla="*/ 6745895 w 6745895"/>
              <a:gd name="connsiteY2" fmla="*/ 0 h 267532"/>
              <a:gd name="connsiteX0" fmla="*/ 0 w 5200050"/>
              <a:gd name="connsiteY0" fmla="*/ 357542 h 357542"/>
              <a:gd name="connsiteX1" fmla="*/ 1331264 w 5200050"/>
              <a:gd name="connsiteY1" fmla="*/ 0 h 357542"/>
              <a:gd name="connsiteX2" fmla="*/ 5200050 w 5200050"/>
              <a:gd name="connsiteY2" fmla="*/ 0 h 3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0050" h="357542">
                <a:moveTo>
                  <a:pt x="0" y="357542"/>
                </a:moveTo>
                <a:lnTo>
                  <a:pt x="1331264" y="0"/>
                </a:lnTo>
                <a:lnTo>
                  <a:pt x="5200050" y="0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950" y="1052513"/>
            <a:ext cx="9906000" cy="5329236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 bwMode="gray">
          <a:xfrm flipH="1">
            <a:off x="3630866" y="3762374"/>
            <a:ext cx="1508400" cy="1508400"/>
          </a:xfrm>
          <a:prstGeom prst="ellipse">
            <a:avLst/>
          </a:prstGeom>
          <a:noFill/>
          <a:ln w="57150">
            <a:solidFill>
              <a:schemeClr val="bg1">
                <a:alpha val="83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 dirty="0"/>
          </a:p>
        </p:txBody>
      </p:sp>
      <p:sp>
        <p:nvSpPr>
          <p:cNvPr id="13315" name="Titel 1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de-DE" smtClean="0"/>
              <a:t>Dräger Interlock</a:t>
            </a:r>
            <a:r>
              <a:rPr lang="de-DE" baseline="30000" smtClean="0"/>
              <a:t>®</a:t>
            </a:r>
            <a:r>
              <a:rPr lang="de-DE" smtClean="0"/>
              <a:t> 7000</a:t>
            </a:r>
            <a:br>
              <a:rPr lang="de-DE" smtClean="0"/>
            </a:br>
            <a:r>
              <a:rPr lang="de-DE" b="0" smtClean="0"/>
              <a:t>Application Scenarios</a:t>
            </a:r>
            <a:endParaRPr lang="en-US" altLang="de-DE" b="0" dirty="0" smtClean="0"/>
          </a:p>
        </p:txBody>
      </p:sp>
      <p:grpSp>
        <p:nvGrpSpPr>
          <p:cNvPr id="13318" name="Gruppieren 8" hidden="1"/>
          <p:cNvGrpSpPr>
            <a:grpSpLocks/>
          </p:cNvGrpSpPr>
          <p:nvPr/>
        </p:nvGrpSpPr>
        <p:grpSpPr bwMode="gray">
          <a:xfrm flipV="1">
            <a:off x="3944938" y="4508500"/>
            <a:ext cx="2592387" cy="1223963"/>
            <a:chOff x="3944888" y="2878324"/>
            <a:chExt cx="2592288" cy="34700731"/>
          </a:xfrm>
        </p:grpSpPr>
        <p:sp>
          <p:nvSpPr>
            <p:cNvPr id="11" name="Freihandform 10"/>
            <p:cNvSpPr/>
            <p:nvPr/>
          </p:nvSpPr>
          <p:spPr bwMode="gray">
            <a:xfrm flipH="1">
              <a:off x="3944888" y="4903672"/>
              <a:ext cx="1439807" cy="6121008"/>
            </a:xfrm>
            <a:custGeom>
              <a:avLst/>
              <a:gdLst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638175 w 4095750"/>
                <a:gd name="connsiteY2" fmla="*/ 0 h 523875"/>
                <a:gd name="connsiteX3" fmla="*/ 4095750 w 4095750"/>
                <a:gd name="connsiteY3" fmla="*/ 0 h 523875"/>
                <a:gd name="connsiteX0" fmla="*/ 0 w 4095750"/>
                <a:gd name="connsiteY0" fmla="*/ 555300 h 555300"/>
                <a:gd name="connsiteX1" fmla="*/ 514350 w 4095750"/>
                <a:gd name="connsiteY1" fmla="*/ 40950 h 555300"/>
                <a:gd name="connsiteX2" fmla="*/ 4095750 w 4095750"/>
                <a:gd name="connsiteY2" fmla="*/ 31425 h 555300"/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4095750 w 4095750"/>
                <a:gd name="connsiteY2" fmla="*/ 0 h 523875"/>
                <a:gd name="connsiteX0" fmla="*/ 0 w 4083050"/>
                <a:gd name="connsiteY0" fmla="*/ 514350 h 514350"/>
                <a:gd name="connsiteX1" fmla="*/ 514350 w 4083050"/>
                <a:gd name="connsiteY1" fmla="*/ 0 h 514350"/>
                <a:gd name="connsiteX2" fmla="*/ 4083050 w 4083050"/>
                <a:gd name="connsiteY2" fmla="*/ 0 h 514350"/>
                <a:gd name="connsiteX0" fmla="*/ 0 w 4383136"/>
                <a:gd name="connsiteY0" fmla="*/ 514350 h 514350"/>
                <a:gd name="connsiteX1" fmla="*/ 514350 w 4383136"/>
                <a:gd name="connsiteY1" fmla="*/ 0 h 514350"/>
                <a:gd name="connsiteX2" fmla="*/ 4383136 w 4383136"/>
                <a:gd name="connsiteY2" fmla="*/ 0 h 514350"/>
                <a:gd name="connsiteX0" fmla="*/ 0 w 4965906"/>
                <a:gd name="connsiteY0" fmla="*/ 2109292 h 2109292"/>
                <a:gd name="connsiteX1" fmla="*/ 1097120 w 4965906"/>
                <a:gd name="connsiteY1" fmla="*/ 0 h 2109292"/>
                <a:gd name="connsiteX2" fmla="*/ 4965906 w 4965906"/>
                <a:gd name="connsiteY2" fmla="*/ 0 h 2109292"/>
                <a:gd name="connsiteX0" fmla="*/ 0 w 5064800"/>
                <a:gd name="connsiteY0" fmla="*/ 789034 h 789034"/>
                <a:gd name="connsiteX1" fmla="*/ 1196014 w 5064800"/>
                <a:gd name="connsiteY1" fmla="*/ 0 h 789034"/>
                <a:gd name="connsiteX2" fmla="*/ 5064800 w 5064800"/>
                <a:gd name="connsiteY2" fmla="*/ 0 h 789034"/>
                <a:gd name="connsiteX0" fmla="*/ 0 w 5871584"/>
                <a:gd name="connsiteY0" fmla="*/ 470046 h 470046"/>
                <a:gd name="connsiteX1" fmla="*/ 2002798 w 5871584"/>
                <a:gd name="connsiteY1" fmla="*/ 0 h 470046"/>
                <a:gd name="connsiteX2" fmla="*/ 5871584 w 5871584"/>
                <a:gd name="connsiteY2" fmla="*/ 0 h 470046"/>
                <a:gd name="connsiteX0" fmla="*/ 0 w 5198727"/>
                <a:gd name="connsiteY0" fmla="*/ 283263 h 283263"/>
                <a:gd name="connsiteX1" fmla="*/ 1329941 w 5198727"/>
                <a:gd name="connsiteY1" fmla="*/ 0 h 283263"/>
                <a:gd name="connsiteX2" fmla="*/ 5198727 w 5198727"/>
                <a:gd name="connsiteY2" fmla="*/ 0 h 283263"/>
                <a:gd name="connsiteX0" fmla="*/ 0 w 6105024"/>
                <a:gd name="connsiteY0" fmla="*/ 313148 h 313148"/>
                <a:gd name="connsiteX1" fmla="*/ 2236238 w 6105024"/>
                <a:gd name="connsiteY1" fmla="*/ 0 h 313148"/>
                <a:gd name="connsiteX2" fmla="*/ 6105024 w 6105024"/>
                <a:gd name="connsiteY2" fmla="*/ 0 h 313148"/>
                <a:gd name="connsiteX0" fmla="*/ 0 w 6077560"/>
                <a:gd name="connsiteY0" fmla="*/ 365447 h 365447"/>
                <a:gd name="connsiteX1" fmla="*/ 2208774 w 6077560"/>
                <a:gd name="connsiteY1" fmla="*/ 0 h 365447"/>
                <a:gd name="connsiteX2" fmla="*/ 6077560 w 6077560"/>
                <a:gd name="connsiteY2" fmla="*/ 0 h 365447"/>
                <a:gd name="connsiteX0" fmla="*/ 0 w 6233187"/>
                <a:gd name="connsiteY0" fmla="*/ 355485 h 355485"/>
                <a:gd name="connsiteX1" fmla="*/ 2364401 w 6233187"/>
                <a:gd name="connsiteY1" fmla="*/ 0 h 355485"/>
                <a:gd name="connsiteX2" fmla="*/ 6233187 w 6233187"/>
                <a:gd name="connsiteY2" fmla="*/ 0 h 355485"/>
                <a:gd name="connsiteX0" fmla="*/ 0 w 6686344"/>
                <a:gd name="connsiteY0" fmla="*/ 418959 h 418959"/>
                <a:gd name="connsiteX1" fmla="*/ 2817558 w 6686344"/>
                <a:gd name="connsiteY1" fmla="*/ 0 h 418959"/>
                <a:gd name="connsiteX2" fmla="*/ 6686344 w 6686344"/>
                <a:gd name="connsiteY2" fmla="*/ 0 h 418959"/>
                <a:gd name="connsiteX0" fmla="*/ 0 w 5821226"/>
                <a:gd name="connsiteY0" fmla="*/ 285666 h 285666"/>
                <a:gd name="connsiteX1" fmla="*/ 1952440 w 5821226"/>
                <a:gd name="connsiteY1" fmla="*/ 0 h 285666"/>
                <a:gd name="connsiteX2" fmla="*/ 5821226 w 5821226"/>
                <a:gd name="connsiteY2" fmla="*/ 0 h 285666"/>
                <a:gd name="connsiteX0" fmla="*/ 0 w 6224782"/>
                <a:gd name="connsiteY0" fmla="*/ 289946 h 289946"/>
                <a:gd name="connsiteX1" fmla="*/ 2355996 w 6224782"/>
                <a:gd name="connsiteY1" fmla="*/ 0 h 289946"/>
                <a:gd name="connsiteX2" fmla="*/ 6224782 w 6224782"/>
                <a:gd name="connsiteY2" fmla="*/ 0 h 289946"/>
                <a:gd name="connsiteX0" fmla="*/ 0 w 6745895"/>
                <a:gd name="connsiteY0" fmla="*/ 267532 h 267532"/>
                <a:gd name="connsiteX1" fmla="*/ 2877109 w 6745895"/>
                <a:gd name="connsiteY1" fmla="*/ 0 h 267532"/>
                <a:gd name="connsiteX2" fmla="*/ 6745895 w 6745895"/>
                <a:gd name="connsiteY2" fmla="*/ 0 h 267532"/>
                <a:gd name="connsiteX0" fmla="*/ 0 w 5200050"/>
                <a:gd name="connsiteY0" fmla="*/ 357542 h 357542"/>
                <a:gd name="connsiteX1" fmla="*/ 1331264 w 5200050"/>
                <a:gd name="connsiteY1" fmla="*/ 0 h 357542"/>
                <a:gd name="connsiteX2" fmla="*/ 5200050 w 5200050"/>
                <a:gd name="connsiteY2" fmla="*/ 0 h 3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050" h="357542">
                  <a:moveTo>
                    <a:pt x="0" y="357542"/>
                  </a:moveTo>
                  <a:lnTo>
                    <a:pt x="1331264" y="0"/>
                  </a:lnTo>
                  <a:lnTo>
                    <a:pt x="520005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Ellipse 11"/>
            <p:cNvSpPr/>
            <p:nvPr/>
          </p:nvSpPr>
          <p:spPr bwMode="gray">
            <a:xfrm>
              <a:off x="5313261" y="2878324"/>
              <a:ext cx="1223915" cy="34700731"/>
            </a:xfrm>
            <a:prstGeom prst="ellipse">
              <a:avLst/>
            </a:prstGeom>
            <a:noFill/>
            <a:ln w="57150">
              <a:solidFill>
                <a:schemeClr val="bg1">
                  <a:alpha val="57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3319" name="Textplatzhalter 15"/>
          <p:cNvSpPr txBox="1">
            <a:spLocks/>
          </p:cNvSpPr>
          <p:nvPr/>
        </p:nvSpPr>
        <p:spPr bwMode="gray">
          <a:xfrm>
            <a:off x="6103938" y="1341438"/>
            <a:ext cx="3313682" cy="39592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180000" rIns="252000" bIns="180000"/>
          <a:lstStyle>
            <a:lvl1pPr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</a:pPr>
            <a:r>
              <a:rPr lang="da-DK" altLang="de-DE" sz="1600" dirty="0" smtClean="0">
                <a:solidFill>
                  <a:schemeClr val="accent1"/>
                </a:solidFill>
              </a:rPr>
              <a:t>Challenge: </a:t>
            </a: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Reliable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alcohol measurement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for </a:t>
            </a:r>
            <a:r>
              <a:rPr lang="en-US" sz="1600" b="1" dirty="0">
                <a:solidFill>
                  <a:schemeClr val="accent1"/>
                </a:solidFill>
                <a:latin typeface="Arial"/>
              </a:rPr>
              <a:t>more safety</a:t>
            </a:r>
          </a:p>
          <a:p>
            <a:r>
              <a:rPr lang="en-US" sz="1200" dirty="0" smtClean="0"/>
              <a:t>Everyday, workers </a:t>
            </a:r>
            <a:r>
              <a:rPr lang="en-US" sz="1200" dirty="0"/>
              <a:t>in mines, construction </a:t>
            </a:r>
            <a:r>
              <a:rPr lang="en-US" sz="1200" dirty="0" smtClean="0"/>
              <a:t>sites and </a:t>
            </a:r>
            <a:r>
              <a:rPr lang="en-US" sz="1200" dirty="0"/>
              <a:t>other workplaces use heavy and large vehicles like mining vehicles, </a:t>
            </a:r>
            <a:r>
              <a:rPr lang="en-US" sz="1200" dirty="0" smtClean="0"/>
              <a:t>cranes, light </a:t>
            </a:r>
            <a:r>
              <a:rPr lang="en-US" sz="1200" dirty="0"/>
              <a:t>trucks or fork </a:t>
            </a:r>
            <a:r>
              <a:rPr lang="en-US" sz="1200" dirty="0" smtClean="0"/>
              <a:t>lifts. </a:t>
            </a:r>
            <a:r>
              <a:rPr lang="en-US" sz="1200" dirty="0"/>
              <a:t>While using these vehicles, it is especially important to reduce alcohol-related accident risks and risks </a:t>
            </a:r>
            <a:r>
              <a:rPr lang="en-US" sz="1200" dirty="0" smtClean="0"/>
              <a:t>due</a:t>
            </a:r>
            <a:br>
              <a:rPr lang="en-US" sz="1200" dirty="0" smtClean="0"/>
            </a:br>
            <a:r>
              <a:rPr lang="en-US" sz="1200" dirty="0" smtClean="0"/>
              <a:t>to </a:t>
            </a:r>
            <a:r>
              <a:rPr lang="en-US" sz="1200" dirty="0"/>
              <a:t>residual </a:t>
            </a:r>
            <a:r>
              <a:rPr lang="en-US" sz="1200" dirty="0" smtClean="0"/>
              <a:t>alcohol.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 bwMode="gray">
          <a:xfrm>
            <a:off x="6105526" y="5300663"/>
            <a:ext cx="3312192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600" dirty="0"/>
              <a:t>Solution: </a:t>
            </a:r>
            <a:r>
              <a:rPr lang="de-DE" sz="1600" b="1" dirty="0" smtClean="0"/>
              <a:t>Interlock 7000</a:t>
            </a:r>
            <a:endParaRPr lang="de-DE" sz="1600" b="1" dirty="0"/>
          </a:p>
        </p:txBody>
      </p:sp>
      <p:grpSp>
        <p:nvGrpSpPr>
          <p:cNvPr id="13324" name="Gruppieren 19"/>
          <p:cNvGrpSpPr>
            <a:grpSpLocks/>
          </p:cNvGrpSpPr>
          <p:nvPr/>
        </p:nvGrpSpPr>
        <p:grpSpPr bwMode="gray">
          <a:xfrm>
            <a:off x="6321425" y="4936170"/>
            <a:ext cx="2951163" cy="288925"/>
            <a:chOff x="6825207" y="1880828"/>
            <a:chExt cx="2951931" cy="252028"/>
          </a:xfrm>
        </p:grpSpPr>
        <p:sp>
          <p:nvSpPr>
            <p:cNvPr id="21" name="Rechteck 20"/>
            <p:cNvSpPr/>
            <p:nvPr/>
          </p:nvSpPr>
          <p:spPr bwMode="gray">
            <a:xfrm>
              <a:off x="6825207" y="1880828"/>
              <a:ext cx="2951931" cy="252028"/>
            </a:xfrm>
            <a:prstGeom prst="rect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8000" anchor="ctr"/>
            <a:lstStyle/>
            <a:p>
              <a:pPr>
                <a:defRPr/>
              </a:pPr>
              <a:r>
                <a:rPr lang="en-GB" sz="1200" spc="-20" dirty="0" smtClean="0">
                  <a:solidFill>
                    <a:schemeClr val="tx2"/>
                  </a:solidFill>
                </a:rPr>
                <a:t>Offender programs</a:t>
              </a:r>
              <a:endParaRPr lang="en-GB" sz="1200" spc="-20" dirty="0">
                <a:solidFill>
                  <a:schemeClr val="tx2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 bwMode="gray">
            <a:xfrm>
              <a:off x="6825207" y="1880828"/>
              <a:ext cx="144501" cy="2520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00" b="1">
                  <a:solidFill>
                    <a:schemeClr val="bg1"/>
                  </a:solidFill>
                </a:rPr>
                <a:t>3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hteck 22"/>
          <p:cNvSpPr/>
          <p:nvPr/>
        </p:nvSpPr>
        <p:spPr bwMode="gray">
          <a:xfrm>
            <a:off x="6321425" y="4217657"/>
            <a:ext cx="2951163" cy="28733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anchor="ctr"/>
          <a:lstStyle/>
          <a:p>
            <a:pPr>
              <a:defRPr/>
            </a:pPr>
            <a:r>
              <a:rPr lang="en-GB" sz="1200" spc="-20" dirty="0" smtClean="0">
                <a:solidFill>
                  <a:schemeClr val="tx2"/>
                </a:solidFill>
              </a:rPr>
              <a:t>Passenger and goods transportation</a:t>
            </a:r>
            <a:endParaRPr lang="en-GB" sz="1200" spc="-2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 bwMode="gray">
          <a:xfrm>
            <a:off x="6321425" y="4217677"/>
            <a:ext cx="144463" cy="28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smtClean="0">
                <a:solidFill>
                  <a:schemeClr val="bg1"/>
                </a:solidFill>
              </a:rPr>
              <a:t>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Rechteck 24"/>
          <p:cNvSpPr/>
          <p:nvPr/>
        </p:nvSpPr>
        <p:spPr bwMode="gray">
          <a:xfrm>
            <a:off x="6321425" y="4577708"/>
            <a:ext cx="2951163" cy="287337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anchor="ctr"/>
          <a:lstStyle/>
          <a:p>
            <a:r>
              <a:rPr lang="en-GB" sz="1200" spc="-20" dirty="0" smtClean="0">
                <a:solidFill>
                  <a:schemeClr val="accent1"/>
                </a:solidFill>
              </a:rPr>
              <a:t>Commercial vehicles at the workplace</a:t>
            </a:r>
            <a:endParaRPr lang="en-GB" sz="1200" spc="-20" dirty="0">
              <a:solidFill>
                <a:schemeClr val="accent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gray">
          <a:xfrm>
            <a:off x="6321425" y="4577718"/>
            <a:ext cx="144463" cy="287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smtClean="0">
                <a:solidFill>
                  <a:schemeClr val="bg1"/>
                </a:solidFill>
              </a:rPr>
              <a:t>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Freihandform 26"/>
          <p:cNvSpPr/>
          <p:nvPr/>
        </p:nvSpPr>
        <p:spPr bwMode="gray">
          <a:xfrm flipV="1">
            <a:off x="4809744" y="5129784"/>
            <a:ext cx="1281543" cy="531464"/>
          </a:xfrm>
          <a:custGeom>
            <a:avLst/>
            <a:gdLst>
              <a:gd name="connsiteX0" fmla="*/ 0 w 4095750"/>
              <a:gd name="connsiteY0" fmla="*/ 523875 h 523875"/>
              <a:gd name="connsiteX1" fmla="*/ 514350 w 4095750"/>
              <a:gd name="connsiteY1" fmla="*/ 9525 h 523875"/>
              <a:gd name="connsiteX2" fmla="*/ 638175 w 4095750"/>
              <a:gd name="connsiteY2" fmla="*/ 0 h 523875"/>
              <a:gd name="connsiteX3" fmla="*/ 4095750 w 4095750"/>
              <a:gd name="connsiteY3" fmla="*/ 0 h 523875"/>
              <a:gd name="connsiteX0" fmla="*/ 0 w 4095750"/>
              <a:gd name="connsiteY0" fmla="*/ 555300 h 555300"/>
              <a:gd name="connsiteX1" fmla="*/ 514350 w 4095750"/>
              <a:gd name="connsiteY1" fmla="*/ 40950 h 555300"/>
              <a:gd name="connsiteX2" fmla="*/ 4095750 w 4095750"/>
              <a:gd name="connsiteY2" fmla="*/ 31425 h 555300"/>
              <a:gd name="connsiteX0" fmla="*/ 0 w 4095750"/>
              <a:gd name="connsiteY0" fmla="*/ 523875 h 523875"/>
              <a:gd name="connsiteX1" fmla="*/ 514350 w 4095750"/>
              <a:gd name="connsiteY1" fmla="*/ 9525 h 523875"/>
              <a:gd name="connsiteX2" fmla="*/ 4095750 w 4095750"/>
              <a:gd name="connsiteY2" fmla="*/ 0 h 523875"/>
              <a:gd name="connsiteX0" fmla="*/ 0 w 4083050"/>
              <a:gd name="connsiteY0" fmla="*/ 514350 h 514350"/>
              <a:gd name="connsiteX1" fmla="*/ 514350 w 4083050"/>
              <a:gd name="connsiteY1" fmla="*/ 0 h 514350"/>
              <a:gd name="connsiteX2" fmla="*/ 4083050 w 4083050"/>
              <a:gd name="connsiteY2" fmla="*/ 0 h 514350"/>
              <a:gd name="connsiteX0" fmla="*/ 0 w 4383136"/>
              <a:gd name="connsiteY0" fmla="*/ 514350 h 514350"/>
              <a:gd name="connsiteX1" fmla="*/ 514350 w 4383136"/>
              <a:gd name="connsiteY1" fmla="*/ 0 h 514350"/>
              <a:gd name="connsiteX2" fmla="*/ 4383136 w 4383136"/>
              <a:gd name="connsiteY2" fmla="*/ 0 h 514350"/>
              <a:gd name="connsiteX0" fmla="*/ 0 w 4965906"/>
              <a:gd name="connsiteY0" fmla="*/ 2109292 h 2109292"/>
              <a:gd name="connsiteX1" fmla="*/ 1097120 w 4965906"/>
              <a:gd name="connsiteY1" fmla="*/ 0 h 2109292"/>
              <a:gd name="connsiteX2" fmla="*/ 4965906 w 4965906"/>
              <a:gd name="connsiteY2" fmla="*/ 0 h 2109292"/>
              <a:gd name="connsiteX0" fmla="*/ 0 w 5064800"/>
              <a:gd name="connsiteY0" fmla="*/ 789034 h 789034"/>
              <a:gd name="connsiteX1" fmla="*/ 1196014 w 5064800"/>
              <a:gd name="connsiteY1" fmla="*/ 0 h 789034"/>
              <a:gd name="connsiteX2" fmla="*/ 5064800 w 5064800"/>
              <a:gd name="connsiteY2" fmla="*/ 0 h 789034"/>
              <a:gd name="connsiteX0" fmla="*/ 0 w 5871584"/>
              <a:gd name="connsiteY0" fmla="*/ 470046 h 470046"/>
              <a:gd name="connsiteX1" fmla="*/ 2002798 w 5871584"/>
              <a:gd name="connsiteY1" fmla="*/ 0 h 470046"/>
              <a:gd name="connsiteX2" fmla="*/ 5871584 w 5871584"/>
              <a:gd name="connsiteY2" fmla="*/ 0 h 470046"/>
              <a:gd name="connsiteX0" fmla="*/ 0 w 5198727"/>
              <a:gd name="connsiteY0" fmla="*/ 283263 h 283263"/>
              <a:gd name="connsiteX1" fmla="*/ 1329941 w 5198727"/>
              <a:gd name="connsiteY1" fmla="*/ 0 h 283263"/>
              <a:gd name="connsiteX2" fmla="*/ 5198727 w 5198727"/>
              <a:gd name="connsiteY2" fmla="*/ 0 h 283263"/>
              <a:gd name="connsiteX0" fmla="*/ 0 w 6105024"/>
              <a:gd name="connsiteY0" fmla="*/ 313148 h 313148"/>
              <a:gd name="connsiteX1" fmla="*/ 2236238 w 6105024"/>
              <a:gd name="connsiteY1" fmla="*/ 0 h 313148"/>
              <a:gd name="connsiteX2" fmla="*/ 6105024 w 6105024"/>
              <a:gd name="connsiteY2" fmla="*/ 0 h 313148"/>
              <a:gd name="connsiteX0" fmla="*/ 0 w 6077560"/>
              <a:gd name="connsiteY0" fmla="*/ 365447 h 365447"/>
              <a:gd name="connsiteX1" fmla="*/ 2208774 w 6077560"/>
              <a:gd name="connsiteY1" fmla="*/ 0 h 365447"/>
              <a:gd name="connsiteX2" fmla="*/ 6077560 w 6077560"/>
              <a:gd name="connsiteY2" fmla="*/ 0 h 365447"/>
              <a:gd name="connsiteX0" fmla="*/ 0 w 6233187"/>
              <a:gd name="connsiteY0" fmla="*/ 355485 h 355485"/>
              <a:gd name="connsiteX1" fmla="*/ 2364401 w 6233187"/>
              <a:gd name="connsiteY1" fmla="*/ 0 h 355485"/>
              <a:gd name="connsiteX2" fmla="*/ 6233187 w 6233187"/>
              <a:gd name="connsiteY2" fmla="*/ 0 h 355485"/>
              <a:gd name="connsiteX0" fmla="*/ 0 w 6686344"/>
              <a:gd name="connsiteY0" fmla="*/ 418959 h 418959"/>
              <a:gd name="connsiteX1" fmla="*/ 2817558 w 6686344"/>
              <a:gd name="connsiteY1" fmla="*/ 0 h 418959"/>
              <a:gd name="connsiteX2" fmla="*/ 6686344 w 6686344"/>
              <a:gd name="connsiteY2" fmla="*/ 0 h 418959"/>
              <a:gd name="connsiteX0" fmla="*/ 0 w 5821226"/>
              <a:gd name="connsiteY0" fmla="*/ 285666 h 285666"/>
              <a:gd name="connsiteX1" fmla="*/ 1952440 w 5821226"/>
              <a:gd name="connsiteY1" fmla="*/ 0 h 285666"/>
              <a:gd name="connsiteX2" fmla="*/ 5821226 w 5821226"/>
              <a:gd name="connsiteY2" fmla="*/ 0 h 285666"/>
              <a:gd name="connsiteX0" fmla="*/ 0 w 6224782"/>
              <a:gd name="connsiteY0" fmla="*/ 289946 h 289946"/>
              <a:gd name="connsiteX1" fmla="*/ 2355996 w 6224782"/>
              <a:gd name="connsiteY1" fmla="*/ 0 h 289946"/>
              <a:gd name="connsiteX2" fmla="*/ 6224782 w 6224782"/>
              <a:gd name="connsiteY2" fmla="*/ 0 h 289946"/>
              <a:gd name="connsiteX0" fmla="*/ 0 w 6745895"/>
              <a:gd name="connsiteY0" fmla="*/ 267532 h 267532"/>
              <a:gd name="connsiteX1" fmla="*/ 2877109 w 6745895"/>
              <a:gd name="connsiteY1" fmla="*/ 0 h 267532"/>
              <a:gd name="connsiteX2" fmla="*/ 6745895 w 6745895"/>
              <a:gd name="connsiteY2" fmla="*/ 0 h 267532"/>
              <a:gd name="connsiteX0" fmla="*/ 0 w 5200050"/>
              <a:gd name="connsiteY0" fmla="*/ 357542 h 357542"/>
              <a:gd name="connsiteX1" fmla="*/ 1331264 w 5200050"/>
              <a:gd name="connsiteY1" fmla="*/ 0 h 357542"/>
              <a:gd name="connsiteX2" fmla="*/ 5200050 w 5200050"/>
              <a:gd name="connsiteY2" fmla="*/ 0 h 3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0050" h="357542">
                <a:moveTo>
                  <a:pt x="0" y="357542"/>
                </a:moveTo>
                <a:lnTo>
                  <a:pt x="1331264" y="0"/>
                </a:lnTo>
                <a:lnTo>
                  <a:pt x="5200050" y="0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728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ggerel\Desktop\Naumann\Vertriebsppt\D-85339-2013_10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1052513"/>
            <a:ext cx="990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pieren 35"/>
          <p:cNvGrpSpPr/>
          <p:nvPr/>
        </p:nvGrpSpPr>
        <p:grpSpPr bwMode="gray">
          <a:xfrm flipH="1">
            <a:off x="4196652" y="3092262"/>
            <a:ext cx="1907286" cy="2533044"/>
            <a:chOff x="3832866" y="4365104"/>
            <a:chExt cx="1907286" cy="2533044"/>
          </a:xfrm>
        </p:grpSpPr>
        <p:sp>
          <p:nvSpPr>
            <p:cNvPr id="37" name="Freihandform 36"/>
            <p:cNvSpPr/>
            <p:nvPr/>
          </p:nvSpPr>
          <p:spPr bwMode="gray">
            <a:xfrm flipH="1" flipV="1">
              <a:off x="3832866" y="5854040"/>
              <a:ext cx="1079500" cy="1044108"/>
            </a:xfrm>
            <a:custGeom>
              <a:avLst/>
              <a:gdLst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638175 w 4095750"/>
                <a:gd name="connsiteY2" fmla="*/ 0 h 523875"/>
                <a:gd name="connsiteX3" fmla="*/ 4095750 w 4095750"/>
                <a:gd name="connsiteY3" fmla="*/ 0 h 523875"/>
                <a:gd name="connsiteX0" fmla="*/ 0 w 4095750"/>
                <a:gd name="connsiteY0" fmla="*/ 555300 h 555300"/>
                <a:gd name="connsiteX1" fmla="*/ 514350 w 4095750"/>
                <a:gd name="connsiteY1" fmla="*/ 40950 h 555300"/>
                <a:gd name="connsiteX2" fmla="*/ 4095750 w 4095750"/>
                <a:gd name="connsiteY2" fmla="*/ 31425 h 555300"/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4095750 w 4095750"/>
                <a:gd name="connsiteY2" fmla="*/ 0 h 523875"/>
                <a:gd name="connsiteX0" fmla="*/ 0 w 4083050"/>
                <a:gd name="connsiteY0" fmla="*/ 514350 h 514350"/>
                <a:gd name="connsiteX1" fmla="*/ 514350 w 4083050"/>
                <a:gd name="connsiteY1" fmla="*/ 0 h 514350"/>
                <a:gd name="connsiteX2" fmla="*/ 4083050 w 4083050"/>
                <a:gd name="connsiteY2" fmla="*/ 0 h 514350"/>
                <a:gd name="connsiteX0" fmla="*/ 0 w 4383136"/>
                <a:gd name="connsiteY0" fmla="*/ 514350 h 514350"/>
                <a:gd name="connsiteX1" fmla="*/ 514350 w 4383136"/>
                <a:gd name="connsiteY1" fmla="*/ 0 h 514350"/>
                <a:gd name="connsiteX2" fmla="*/ 4383136 w 4383136"/>
                <a:gd name="connsiteY2" fmla="*/ 0 h 514350"/>
                <a:gd name="connsiteX0" fmla="*/ 0 w 4965906"/>
                <a:gd name="connsiteY0" fmla="*/ 2109292 h 2109292"/>
                <a:gd name="connsiteX1" fmla="*/ 1097120 w 4965906"/>
                <a:gd name="connsiteY1" fmla="*/ 0 h 2109292"/>
                <a:gd name="connsiteX2" fmla="*/ 4965906 w 4965906"/>
                <a:gd name="connsiteY2" fmla="*/ 0 h 2109292"/>
                <a:gd name="connsiteX0" fmla="*/ 0 w 5064800"/>
                <a:gd name="connsiteY0" fmla="*/ 789034 h 789034"/>
                <a:gd name="connsiteX1" fmla="*/ 1196014 w 5064800"/>
                <a:gd name="connsiteY1" fmla="*/ 0 h 789034"/>
                <a:gd name="connsiteX2" fmla="*/ 5064800 w 5064800"/>
                <a:gd name="connsiteY2" fmla="*/ 0 h 789034"/>
                <a:gd name="connsiteX0" fmla="*/ 0 w 5871584"/>
                <a:gd name="connsiteY0" fmla="*/ 470046 h 470046"/>
                <a:gd name="connsiteX1" fmla="*/ 2002798 w 5871584"/>
                <a:gd name="connsiteY1" fmla="*/ 0 h 470046"/>
                <a:gd name="connsiteX2" fmla="*/ 5871584 w 5871584"/>
                <a:gd name="connsiteY2" fmla="*/ 0 h 470046"/>
                <a:gd name="connsiteX0" fmla="*/ 0 w 5198727"/>
                <a:gd name="connsiteY0" fmla="*/ 283263 h 283263"/>
                <a:gd name="connsiteX1" fmla="*/ 1329941 w 5198727"/>
                <a:gd name="connsiteY1" fmla="*/ 0 h 283263"/>
                <a:gd name="connsiteX2" fmla="*/ 5198727 w 5198727"/>
                <a:gd name="connsiteY2" fmla="*/ 0 h 283263"/>
                <a:gd name="connsiteX0" fmla="*/ 0 w 6105024"/>
                <a:gd name="connsiteY0" fmla="*/ 313148 h 313148"/>
                <a:gd name="connsiteX1" fmla="*/ 2236238 w 6105024"/>
                <a:gd name="connsiteY1" fmla="*/ 0 h 313148"/>
                <a:gd name="connsiteX2" fmla="*/ 6105024 w 6105024"/>
                <a:gd name="connsiteY2" fmla="*/ 0 h 313148"/>
                <a:gd name="connsiteX0" fmla="*/ 0 w 6077560"/>
                <a:gd name="connsiteY0" fmla="*/ 365447 h 365447"/>
                <a:gd name="connsiteX1" fmla="*/ 2208774 w 6077560"/>
                <a:gd name="connsiteY1" fmla="*/ 0 h 365447"/>
                <a:gd name="connsiteX2" fmla="*/ 6077560 w 6077560"/>
                <a:gd name="connsiteY2" fmla="*/ 0 h 365447"/>
                <a:gd name="connsiteX0" fmla="*/ 0 w 6233187"/>
                <a:gd name="connsiteY0" fmla="*/ 355485 h 355485"/>
                <a:gd name="connsiteX1" fmla="*/ 2364401 w 6233187"/>
                <a:gd name="connsiteY1" fmla="*/ 0 h 355485"/>
                <a:gd name="connsiteX2" fmla="*/ 6233187 w 6233187"/>
                <a:gd name="connsiteY2" fmla="*/ 0 h 355485"/>
                <a:gd name="connsiteX0" fmla="*/ 0 w 6686344"/>
                <a:gd name="connsiteY0" fmla="*/ 418959 h 418959"/>
                <a:gd name="connsiteX1" fmla="*/ 2817558 w 6686344"/>
                <a:gd name="connsiteY1" fmla="*/ 0 h 418959"/>
                <a:gd name="connsiteX2" fmla="*/ 6686344 w 6686344"/>
                <a:gd name="connsiteY2" fmla="*/ 0 h 418959"/>
                <a:gd name="connsiteX0" fmla="*/ 0 w 5821226"/>
                <a:gd name="connsiteY0" fmla="*/ 285666 h 285666"/>
                <a:gd name="connsiteX1" fmla="*/ 1952440 w 5821226"/>
                <a:gd name="connsiteY1" fmla="*/ 0 h 285666"/>
                <a:gd name="connsiteX2" fmla="*/ 5821226 w 5821226"/>
                <a:gd name="connsiteY2" fmla="*/ 0 h 285666"/>
                <a:gd name="connsiteX0" fmla="*/ 0 w 6224782"/>
                <a:gd name="connsiteY0" fmla="*/ 289946 h 289946"/>
                <a:gd name="connsiteX1" fmla="*/ 2355996 w 6224782"/>
                <a:gd name="connsiteY1" fmla="*/ 0 h 289946"/>
                <a:gd name="connsiteX2" fmla="*/ 6224782 w 6224782"/>
                <a:gd name="connsiteY2" fmla="*/ 0 h 289946"/>
                <a:gd name="connsiteX0" fmla="*/ 0 w 6745895"/>
                <a:gd name="connsiteY0" fmla="*/ 267532 h 267532"/>
                <a:gd name="connsiteX1" fmla="*/ 2877109 w 6745895"/>
                <a:gd name="connsiteY1" fmla="*/ 0 h 267532"/>
                <a:gd name="connsiteX2" fmla="*/ 6745895 w 6745895"/>
                <a:gd name="connsiteY2" fmla="*/ 0 h 267532"/>
                <a:gd name="connsiteX0" fmla="*/ 0 w 5200050"/>
                <a:gd name="connsiteY0" fmla="*/ 357542 h 357542"/>
                <a:gd name="connsiteX1" fmla="*/ 1331264 w 5200050"/>
                <a:gd name="connsiteY1" fmla="*/ 0 h 357542"/>
                <a:gd name="connsiteX2" fmla="*/ 5200050 w 5200050"/>
                <a:gd name="connsiteY2" fmla="*/ 0 h 3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050" h="357542">
                  <a:moveTo>
                    <a:pt x="0" y="357542"/>
                  </a:moveTo>
                  <a:lnTo>
                    <a:pt x="1331264" y="0"/>
                  </a:lnTo>
                  <a:lnTo>
                    <a:pt x="5200050" y="0"/>
                  </a:lnTo>
                </a:path>
              </a:pathLst>
            </a:custGeom>
            <a:noFill/>
            <a:ln w="19050">
              <a:solidFill>
                <a:schemeClr val="bg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 bwMode="gray">
            <a:xfrm>
              <a:off x="4232920" y="4365104"/>
              <a:ext cx="1507232" cy="1507232"/>
            </a:xfrm>
            <a:prstGeom prst="ellipse">
              <a:avLst/>
            </a:prstGeom>
            <a:noFill/>
            <a:ln w="57150">
              <a:solidFill>
                <a:schemeClr val="bg1">
                  <a:alpha val="83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50" dirty="0"/>
            </a:p>
          </p:txBody>
        </p:sp>
      </p:grpSp>
      <p:sp>
        <p:nvSpPr>
          <p:cNvPr id="13315" name="Titel 1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de-DE" smtClean="0"/>
              <a:t>Dräger Interlock</a:t>
            </a:r>
            <a:r>
              <a:rPr lang="de-DE" baseline="30000" smtClean="0"/>
              <a:t>®</a:t>
            </a:r>
            <a:r>
              <a:rPr lang="de-DE" smtClean="0"/>
              <a:t> 7000</a:t>
            </a:r>
            <a:br>
              <a:rPr lang="de-DE" smtClean="0"/>
            </a:br>
            <a:r>
              <a:rPr lang="de-DE" b="0" smtClean="0"/>
              <a:t>Application Scenarios</a:t>
            </a:r>
            <a:endParaRPr lang="en-US" altLang="de-DE" b="0" dirty="0" smtClean="0"/>
          </a:p>
        </p:txBody>
      </p:sp>
      <p:grpSp>
        <p:nvGrpSpPr>
          <p:cNvPr id="13318" name="Gruppieren 8" hidden="1"/>
          <p:cNvGrpSpPr>
            <a:grpSpLocks/>
          </p:cNvGrpSpPr>
          <p:nvPr/>
        </p:nvGrpSpPr>
        <p:grpSpPr bwMode="gray">
          <a:xfrm flipV="1">
            <a:off x="3944938" y="4508500"/>
            <a:ext cx="2592387" cy="1223963"/>
            <a:chOff x="3944888" y="2878324"/>
            <a:chExt cx="2592288" cy="34700731"/>
          </a:xfrm>
        </p:grpSpPr>
        <p:sp>
          <p:nvSpPr>
            <p:cNvPr id="11" name="Freihandform 10"/>
            <p:cNvSpPr/>
            <p:nvPr/>
          </p:nvSpPr>
          <p:spPr bwMode="gray">
            <a:xfrm flipH="1">
              <a:off x="3944888" y="4903672"/>
              <a:ext cx="1439807" cy="6121008"/>
            </a:xfrm>
            <a:custGeom>
              <a:avLst/>
              <a:gdLst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638175 w 4095750"/>
                <a:gd name="connsiteY2" fmla="*/ 0 h 523875"/>
                <a:gd name="connsiteX3" fmla="*/ 4095750 w 4095750"/>
                <a:gd name="connsiteY3" fmla="*/ 0 h 523875"/>
                <a:gd name="connsiteX0" fmla="*/ 0 w 4095750"/>
                <a:gd name="connsiteY0" fmla="*/ 555300 h 555300"/>
                <a:gd name="connsiteX1" fmla="*/ 514350 w 4095750"/>
                <a:gd name="connsiteY1" fmla="*/ 40950 h 555300"/>
                <a:gd name="connsiteX2" fmla="*/ 4095750 w 4095750"/>
                <a:gd name="connsiteY2" fmla="*/ 31425 h 555300"/>
                <a:gd name="connsiteX0" fmla="*/ 0 w 4095750"/>
                <a:gd name="connsiteY0" fmla="*/ 523875 h 523875"/>
                <a:gd name="connsiteX1" fmla="*/ 514350 w 4095750"/>
                <a:gd name="connsiteY1" fmla="*/ 9525 h 523875"/>
                <a:gd name="connsiteX2" fmla="*/ 4095750 w 4095750"/>
                <a:gd name="connsiteY2" fmla="*/ 0 h 523875"/>
                <a:gd name="connsiteX0" fmla="*/ 0 w 4083050"/>
                <a:gd name="connsiteY0" fmla="*/ 514350 h 514350"/>
                <a:gd name="connsiteX1" fmla="*/ 514350 w 4083050"/>
                <a:gd name="connsiteY1" fmla="*/ 0 h 514350"/>
                <a:gd name="connsiteX2" fmla="*/ 4083050 w 4083050"/>
                <a:gd name="connsiteY2" fmla="*/ 0 h 514350"/>
                <a:gd name="connsiteX0" fmla="*/ 0 w 4383136"/>
                <a:gd name="connsiteY0" fmla="*/ 514350 h 514350"/>
                <a:gd name="connsiteX1" fmla="*/ 514350 w 4383136"/>
                <a:gd name="connsiteY1" fmla="*/ 0 h 514350"/>
                <a:gd name="connsiteX2" fmla="*/ 4383136 w 4383136"/>
                <a:gd name="connsiteY2" fmla="*/ 0 h 514350"/>
                <a:gd name="connsiteX0" fmla="*/ 0 w 4965906"/>
                <a:gd name="connsiteY0" fmla="*/ 2109292 h 2109292"/>
                <a:gd name="connsiteX1" fmla="*/ 1097120 w 4965906"/>
                <a:gd name="connsiteY1" fmla="*/ 0 h 2109292"/>
                <a:gd name="connsiteX2" fmla="*/ 4965906 w 4965906"/>
                <a:gd name="connsiteY2" fmla="*/ 0 h 2109292"/>
                <a:gd name="connsiteX0" fmla="*/ 0 w 5064800"/>
                <a:gd name="connsiteY0" fmla="*/ 789034 h 789034"/>
                <a:gd name="connsiteX1" fmla="*/ 1196014 w 5064800"/>
                <a:gd name="connsiteY1" fmla="*/ 0 h 789034"/>
                <a:gd name="connsiteX2" fmla="*/ 5064800 w 5064800"/>
                <a:gd name="connsiteY2" fmla="*/ 0 h 789034"/>
                <a:gd name="connsiteX0" fmla="*/ 0 w 5871584"/>
                <a:gd name="connsiteY0" fmla="*/ 470046 h 470046"/>
                <a:gd name="connsiteX1" fmla="*/ 2002798 w 5871584"/>
                <a:gd name="connsiteY1" fmla="*/ 0 h 470046"/>
                <a:gd name="connsiteX2" fmla="*/ 5871584 w 5871584"/>
                <a:gd name="connsiteY2" fmla="*/ 0 h 470046"/>
                <a:gd name="connsiteX0" fmla="*/ 0 w 5198727"/>
                <a:gd name="connsiteY0" fmla="*/ 283263 h 283263"/>
                <a:gd name="connsiteX1" fmla="*/ 1329941 w 5198727"/>
                <a:gd name="connsiteY1" fmla="*/ 0 h 283263"/>
                <a:gd name="connsiteX2" fmla="*/ 5198727 w 5198727"/>
                <a:gd name="connsiteY2" fmla="*/ 0 h 283263"/>
                <a:gd name="connsiteX0" fmla="*/ 0 w 6105024"/>
                <a:gd name="connsiteY0" fmla="*/ 313148 h 313148"/>
                <a:gd name="connsiteX1" fmla="*/ 2236238 w 6105024"/>
                <a:gd name="connsiteY1" fmla="*/ 0 h 313148"/>
                <a:gd name="connsiteX2" fmla="*/ 6105024 w 6105024"/>
                <a:gd name="connsiteY2" fmla="*/ 0 h 313148"/>
                <a:gd name="connsiteX0" fmla="*/ 0 w 6077560"/>
                <a:gd name="connsiteY0" fmla="*/ 365447 h 365447"/>
                <a:gd name="connsiteX1" fmla="*/ 2208774 w 6077560"/>
                <a:gd name="connsiteY1" fmla="*/ 0 h 365447"/>
                <a:gd name="connsiteX2" fmla="*/ 6077560 w 6077560"/>
                <a:gd name="connsiteY2" fmla="*/ 0 h 365447"/>
                <a:gd name="connsiteX0" fmla="*/ 0 w 6233187"/>
                <a:gd name="connsiteY0" fmla="*/ 355485 h 355485"/>
                <a:gd name="connsiteX1" fmla="*/ 2364401 w 6233187"/>
                <a:gd name="connsiteY1" fmla="*/ 0 h 355485"/>
                <a:gd name="connsiteX2" fmla="*/ 6233187 w 6233187"/>
                <a:gd name="connsiteY2" fmla="*/ 0 h 355485"/>
                <a:gd name="connsiteX0" fmla="*/ 0 w 6686344"/>
                <a:gd name="connsiteY0" fmla="*/ 418959 h 418959"/>
                <a:gd name="connsiteX1" fmla="*/ 2817558 w 6686344"/>
                <a:gd name="connsiteY1" fmla="*/ 0 h 418959"/>
                <a:gd name="connsiteX2" fmla="*/ 6686344 w 6686344"/>
                <a:gd name="connsiteY2" fmla="*/ 0 h 418959"/>
                <a:gd name="connsiteX0" fmla="*/ 0 w 5821226"/>
                <a:gd name="connsiteY0" fmla="*/ 285666 h 285666"/>
                <a:gd name="connsiteX1" fmla="*/ 1952440 w 5821226"/>
                <a:gd name="connsiteY1" fmla="*/ 0 h 285666"/>
                <a:gd name="connsiteX2" fmla="*/ 5821226 w 5821226"/>
                <a:gd name="connsiteY2" fmla="*/ 0 h 285666"/>
                <a:gd name="connsiteX0" fmla="*/ 0 w 6224782"/>
                <a:gd name="connsiteY0" fmla="*/ 289946 h 289946"/>
                <a:gd name="connsiteX1" fmla="*/ 2355996 w 6224782"/>
                <a:gd name="connsiteY1" fmla="*/ 0 h 289946"/>
                <a:gd name="connsiteX2" fmla="*/ 6224782 w 6224782"/>
                <a:gd name="connsiteY2" fmla="*/ 0 h 289946"/>
                <a:gd name="connsiteX0" fmla="*/ 0 w 6745895"/>
                <a:gd name="connsiteY0" fmla="*/ 267532 h 267532"/>
                <a:gd name="connsiteX1" fmla="*/ 2877109 w 6745895"/>
                <a:gd name="connsiteY1" fmla="*/ 0 h 267532"/>
                <a:gd name="connsiteX2" fmla="*/ 6745895 w 6745895"/>
                <a:gd name="connsiteY2" fmla="*/ 0 h 267532"/>
                <a:gd name="connsiteX0" fmla="*/ 0 w 5200050"/>
                <a:gd name="connsiteY0" fmla="*/ 357542 h 357542"/>
                <a:gd name="connsiteX1" fmla="*/ 1331264 w 5200050"/>
                <a:gd name="connsiteY1" fmla="*/ 0 h 357542"/>
                <a:gd name="connsiteX2" fmla="*/ 5200050 w 5200050"/>
                <a:gd name="connsiteY2" fmla="*/ 0 h 35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050" h="357542">
                  <a:moveTo>
                    <a:pt x="0" y="357542"/>
                  </a:moveTo>
                  <a:lnTo>
                    <a:pt x="1331264" y="0"/>
                  </a:lnTo>
                  <a:lnTo>
                    <a:pt x="5200050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Ellipse 11"/>
            <p:cNvSpPr/>
            <p:nvPr/>
          </p:nvSpPr>
          <p:spPr bwMode="gray">
            <a:xfrm>
              <a:off x="5313261" y="2878324"/>
              <a:ext cx="1223915" cy="34700731"/>
            </a:xfrm>
            <a:prstGeom prst="ellipse">
              <a:avLst/>
            </a:prstGeom>
            <a:noFill/>
            <a:ln w="57150">
              <a:solidFill>
                <a:schemeClr val="bg1">
                  <a:alpha val="57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3319" name="Textplatzhalter 15"/>
          <p:cNvSpPr txBox="1">
            <a:spLocks/>
          </p:cNvSpPr>
          <p:nvPr/>
        </p:nvSpPr>
        <p:spPr bwMode="gray">
          <a:xfrm>
            <a:off x="6103938" y="1341438"/>
            <a:ext cx="3313682" cy="3959225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180000" rIns="252000" bIns="180000"/>
          <a:lstStyle>
            <a:lvl1pPr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altLang="de-DE" sz="1600" dirty="0" smtClean="0">
                <a:solidFill>
                  <a:schemeClr val="accent1"/>
                </a:solidFill>
              </a:rPr>
              <a:t>Challenge: </a:t>
            </a: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Reliable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alcohol measurement</a:t>
            </a:r>
            <a:br>
              <a:rPr lang="en-US" sz="1600" b="1" dirty="0" smtClean="0">
                <a:solidFill>
                  <a:schemeClr val="accent1"/>
                </a:solidFill>
                <a:latin typeface="Arial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Arial"/>
              </a:rPr>
              <a:t>for more safety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</a:pPr>
            <a:r>
              <a:rPr lang="en-US" sz="1200" dirty="0" smtClean="0"/>
              <a:t>A safe start into road traffic can be increased by an alcohol ignition interlock device used within legally required drunk-driving offender programs. The device should provide reliable and precise results due to state-of-the-art technology.</a:t>
            </a:r>
            <a:br>
              <a:rPr lang="en-US" sz="1200" dirty="0" smtClean="0"/>
            </a:br>
            <a:r>
              <a:rPr lang="en-US" sz="1200" dirty="0" smtClean="0"/>
              <a:t>It should also facilitate </a:t>
            </a:r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dirty="0"/>
              <a:t>daily data handling of the responsible authorities</a:t>
            </a:r>
            <a:r>
              <a:rPr lang="en-US" sz="1200" dirty="0" smtClean="0"/>
              <a:t>. All stored data should be tamper-proofed.</a:t>
            </a:r>
            <a:endParaRPr lang="en-US" sz="1200" dirty="0"/>
          </a:p>
        </p:txBody>
      </p:sp>
      <p:sp>
        <p:nvSpPr>
          <p:cNvPr id="19" name="Rechteck 18"/>
          <p:cNvSpPr/>
          <p:nvPr/>
        </p:nvSpPr>
        <p:spPr bwMode="gray">
          <a:xfrm>
            <a:off x="6105526" y="5300663"/>
            <a:ext cx="3312192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1600" dirty="0"/>
              <a:t>Solution: </a:t>
            </a:r>
            <a:r>
              <a:rPr lang="de-DE" sz="1600" b="1" dirty="0" smtClean="0"/>
              <a:t>Interlock 7000</a:t>
            </a:r>
            <a:endParaRPr lang="de-DE" sz="1600" b="1" dirty="0"/>
          </a:p>
        </p:txBody>
      </p:sp>
      <p:sp>
        <p:nvSpPr>
          <p:cNvPr id="23" name="Rechteck 22"/>
          <p:cNvSpPr/>
          <p:nvPr/>
        </p:nvSpPr>
        <p:spPr bwMode="gray">
          <a:xfrm>
            <a:off x="6321425" y="4218360"/>
            <a:ext cx="2951163" cy="28733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anchor="ctr"/>
          <a:lstStyle/>
          <a:p>
            <a:pPr>
              <a:defRPr/>
            </a:pPr>
            <a:r>
              <a:rPr lang="en-GB" sz="1200" spc="-20" dirty="0" smtClean="0">
                <a:solidFill>
                  <a:schemeClr val="tx2"/>
                </a:solidFill>
              </a:rPr>
              <a:t>Passenger and goods transportation</a:t>
            </a:r>
            <a:endParaRPr lang="en-GB" sz="1200" spc="-20" dirty="0">
              <a:solidFill>
                <a:schemeClr val="tx2"/>
              </a:solidFill>
            </a:endParaRPr>
          </a:p>
        </p:txBody>
      </p:sp>
      <p:sp>
        <p:nvSpPr>
          <p:cNvPr id="24" name="Rechteck 23"/>
          <p:cNvSpPr/>
          <p:nvPr/>
        </p:nvSpPr>
        <p:spPr bwMode="gray">
          <a:xfrm>
            <a:off x="6321425" y="4218360"/>
            <a:ext cx="144463" cy="28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smtClean="0">
                <a:solidFill>
                  <a:schemeClr val="bg1"/>
                </a:solidFill>
              </a:rPr>
              <a:t>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/>
        </p:nvSpPr>
        <p:spPr bwMode="gray">
          <a:xfrm>
            <a:off x="6321425" y="4937758"/>
            <a:ext cx="2951163" cy="287337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anchor="ctr"/>
          <a:lstStyle/>
          <a:p>
            <a:r>
              <a:rPr lang="en-US" sz="1200" spc="-20" dirty="0" smtClean="0">
                <a:solidFill>
                  <a:schemeClr val="accent1"/>
                </a:solidFill>
              </a:rPr>
              <a:t>Offender programs</a:t>
            </a:r>
            <a:endParaRPr lang="en-US" sz="1200" spc="-20" dirty="0">
              <a:solidFill>
                <a:schemeClr val="accent1"/>
              </a:solidFill>
            </a:endParaRPr>
          </a:p>
        </p:txBody>
      </p:sp>
      <p:sp>
        <p:nvSpPr>
          <p:cNvPr id="28" name="Rechteck 27"/>
          <p:cNvSpPr/>
          <p:nvPr/>
        </p:nvSpPr>
        <p:spPr bwMode="gray">
          <a:xfrm>
            <a:off x="6321425" y="4937758"/>
            <a:ext cx="144463" cy="287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smtClean="0">
                <a:solidFill>
                  <a:schemeClr val="bg1"/>
                </a:solidFill>
              </a:rPr>
              <a:t>3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 bwMode="gray">
          <a:xfrm>
            <a:off x="6321425" y="4578098"/>
            <a:ext cx="2951163" cy="28733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anchor="ctr"/>
          <a:lstStyle/>
          <a:p>
            <a:pPr>
              <a:defRPr/>
            </a:pPr>
            <a:r>
              <a:rPr lang="en-GB" sz="1200" spc="-20" dirty="0" smtClean="0">
                <a:solidFill>
                  <a:schemeClr val="tx2"/>
                </a:solidFill>
              </a:rPr>
              <a:t>Commercial vehicles at the workplace</a:t>
            </a:r>
            <a:endParaRPr lang="en-GB" sz="1200" spc="-20" dirty="0">
              <a:solidFill>
                <a:schemeClr val="tx2"/>
              </a:solidFill>
            </a:endParaRPr>
          </a:p>
        </p:txBody>
      </p:sp>
      <p:sp>
        <p:nvSpPr>
          <p:cNvPr id="30" name="Rechteck 29"/>
          <p:cNvSpPr/>
          <p:nvPr/>
        </p:nvSpPr>
        <p:spPr bwMode="gray">
          <a:xfrm>
            <a:off x="6321425" y="4578098"/>
            <a:ext cx="144463" cy="28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>
                <a:solidFill>
                  <a:schemeClr val="bg1"/>
                </a:solidFill>
              </a:rPr>
              <a:t>2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62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839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Ellipse 114"/>
          <p:cNvSpPr/>
          <p:nvPr/>
        </p:nvSpPr>
        <p:spPr>
          <a:xfrm>
            <a:off x="631824" y="1808613"/>
            <a:ext cx="5977359" cy="2880000"/>
          </a:xfrm>
          <a:prstGeom prst="ellipse">
            <a:avLst/>
          </a:prstGeom>
          <a:solidFill>
            <a:schemeClr val="tx2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tlCol="0" anchor="ctr"/>
          <a:lstStyle/>
          <a:p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4592968" y="1809084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576736" y="1802098"/>
            <a:ext cx="72000" cy="28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Ellipse 115"/>
          <p:cNvSpPr/>
          <p:nvPr/>
        </p:nvSpPr>
        <p:spPr>
          <a:xfrm>
            <a:off x="2648744" y="1808613"/>
            <a:ext cx="3960440" cy="2880000"/>
          </a:xfrm>
          <a:custGeom>
            <a:avLst/>
            <a:gdLst/>
            <a:ahLst/>
            <a:cxnLst/>
            <a:rect l="l" t="t" r="r" b="b"/>
            <a:pathLst>
              <a:path w="3960440" h="2880000">
                <a:moveTo>
                  <a:pt x="971760" y="0"/>
                </a:moveTo>
                <a:cubicBezTo>
                  <a:pt x="2622362" y="0"/>
                  <a:pt x="3960440" y="644710"/>
                  <a:pt x="3960440" y="1440000"/>
                </a:cubicBezTo>
                <a:cubicBezTo>
                  <a:pt x="3960440" y="2235290"/>
                  <a:pt x="2622362" y="2880000"/>
                  <a:pt x="971760" y="2880000"/>
                </a:cubicBezTo>
                <a:cubicBezTo>
                  <a:pt x="631479" y="2880000"/>
                  <a:pt x="304481" y="2852600"/>
                  <a:pt x="0" y="2800621"/>
                </a:cubicBezTo>
                <a:lnTo>
                  <a:pt x="0" y="79380"/>
                </a:lnTo>
                <a:cubicBezTo>
                  <a:pt x="304481" y="27400"/>
                  <a:pt x="631479" y="0"/>
                  <a:pt x="971760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tlCol="0" anchor="ctr"/>
          <a:lstStyle/>
          <a:p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7415" name="Gruppieren 76" hidden="1"/>
          <p:cNvGrpSpPr>
            <a:grpSpLocks/>
          </p:cNvGrpSpPr>
          <p:nvPr/>
        </p:nvGrpSpPr>
        <p:grpSpPr bwMode="gray">
          <a:xfrm>
            <a:off x="633413" y="1484313"/>
            <a:ext cx="5903912" cy="4321175"/>
            <a:chOff x="632520" y="1484784"/>
            <a:chExt cx="8640800" cy="4320320"/>
          </a:xfrm>
        </p:grpSpPr>
        <p:sp>
          <p:nvSpPr>
            <p:cNvPr id="76" name="Rechteck 75"/>
            <p:cNvSpPr/>
            <p:nvPr/>
          </p:nvSpPr>
          <p:spPr bwMode="gray">
            <a:xfrm>
              <a:off x="632520" y="1484784"/>
              <a:ext cx="1440521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79" name="Rechteck 75"/>
            <p:cNvSpPr/>
            <p:nvPr/>
          </p:nvSpPr>
          <p:spPr bwMode="gray">
            <a:xfrm>
              <a:off x="2073041" y="1484784"/>
              <a:ext cx="1440521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0" name="Rechteck 75"/>
            <p:cNvSpPr/>
            <p:nvPr/>
          </p:nvSpPr>
          <p:spPr bwMode="gray">
            <a:xfrm>
              <a:off x="3513561" y="1484784"/>
              <a:ext cx="1438197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1" name="Rechteck 75"/>
            <p:cNvSpPr/>
            <p:nvPr/>
          </p:nvSpPr>
          <p:spPr bwMode="gray">
            <a:xfrm>
              <a:off x="4954082" y="1484784"/>
              <a:ext cx="1438197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2" name="Rechteck 75"/>
            <p:cNvSpPr/>
            <p:nvPr/>
          </p:nvSpPr>
          <p:spPr bwMode="gray">
            <a:xfrm>
              <a:off x="6392279" y="1484784"/>
              <a:ext cx="1440521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3" name="Rechteck 75"/>
            <p:cNvSpPr/>
            <p:nvPr/>
          </p:nvSpPr>
          <p:spPr bwMode="gray">
            <a:xfrm>
              <a:off x="7832799" y="1484784"/>
              <a:ext cx="1440521" cy="1439577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4" name="Rechteck 75"/>
            <p:cNvSpPr/>
            <p:nvPr/>
          </p:nvSpPr>
          <p:spPr bwMode="gray">
            <a:xfrm>
              <a:off x="632520" y="2924361"/>
              <a:ext cx="1440521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5" name="Rechteck 75"/>
            <p:cNvSpPr/>
            <p:nvPr/>
          </p:nvSpPr>
          <p:spPr bwMode="gray">
            <a:xfrm>
              <a:off x="2073041" y="2924361"/>
              <a:ext cx="1440521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6" name="Rechteck 75"/>
            <p:cNvSpPr/>
            <p:nvPr/>
          </p:nvSpPr>
          <p:spPr bwMode="gray">
            <a:xfrm>
              <a:off x="3513561" y="2924361"/>
              <a:ext cx="1438197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7" name="Rechteck 75"/>
            <p:cNvSpPr/>
            <p:nvPr/>
          </p:nvSpPr>
          <p:spPr bwMode="gray">
            <a:xfrm>
              <a:off x="4954082" y="2924361"/>
              <a:ext cx="1438197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8" name="Rechteck 75"/>
            <p:cNvSpPr/>
            <p:nvPr/>
          </p:nvSpPr>
          <p:spPr bwMode="gray">
            <a:xfrm>
              <a:off x="6392279" y="2924361"/>
              <a:ext cx="1440521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89" name="Rechteck 75"/>
            <p:cNvSpPr/>
            <p:nvPr/>
          </p:nvSpPr>
          <p:spPr bwMode="gray">
            <a:xfrm>
              <a:off x="7832799" y="2924361"/>
              <a:ext cx="1440521" cy="1441165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0" name="Rechteck 75"/>
            <p:cNvSpPr/>
            <p:nvPr/>
          </p:nvSpPr>
          <p:spPr bwMode="gray">
            <a:xfrm>
              <a:off x="632520" y="4365526"/>
              <a:ext cx="1440521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1" name="Rechteck 75"/>
            <p:cNvSpPr/>
            <p:nvPr/>
          </p:nvSpPr>
          <p:spPr bwMode="gray">
            <a:xfrm>
              <a:off x="2073041" y="4365526"/>
              <a:ext cx="1440521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2" name="Rechteck 75"/>
            <p:cNvSpPr/>
            <p:nvPr/>
          </p:nvSpPr>
          <p:spPr bwMode="gray">
            <a:xfrm>
              <a:off x="3513561" y="4365526"/>
              <a:ext cx="1438197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3" name="Rechteck 75"/>
            <p:cNvSpPr/>
            <p:nvPr/>
          </p:nvSpPr>
          <p:spPr bwMode="gray">
            <a:xfrm>
              <a:off x="4954082" y="4365526"/>
              <a:ext cx="1438197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4" name="Rechteck 75"/>
            <p:cNvSpPr/>
            <p:nvPr/>
          </p:nvSpPr>
          <p:spPr bwMode="gray">
            <a:xfrm>
              <a:off x="6392279" y="4365526"/>
              <a:ext cx="1440521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5" name="Rechteck 75"/>
            <p:cNvSpPr/>
            <p:nvPr/>
          </p:nvSpPr>
          <p:spPr bwMode="gray">
            <a:xfrm>
              <a:off x="7832799" y="4365526"/>
              <a:ext cx="1440521" cy="1439578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91440 w 1440000"/>
                <a:gd name="connsiteY4" fmla="*/ 9144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0" fmla="*/ 1440000 w 1440000"/>
                <a:gd name="connsiteY0" fmla="*/ 0 h 1440000"/>
                <a:gd name="connsiteX1" fmla="*/ 1440000 w 1440000"/>
                <a:gd name="connsiteY1" fmla="*/ 1440000 h 1440000"/>
                <a:gd name="connsiteX2" fmla="*/ 0 w 1440000"/>
                <a:gd name="connsiteY2" fmla="*/ 1440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000" h="1440000">
                  <a:moveTo>
                    <a:pt x="1440000" y="0"/>
                  </a:moveTo>
                  <a:lnTo>
                    <a:pt x="1440000" y="1440000"/>
                  </a:lnTo>
                  <a:lnTo>
                    <a:pt x="0" y="1440000"/>
                  </a:lnTo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7416" name="Titel 5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sv-SE" smtClean="0"/>
              <a:t>Dräger Interlock</a:t>
            </a:r>
            <a:r>
              <a:rPr lang="sv-SE" baseline="30000" smtClean="0"/>
              <a:t>®</a:t>
            </a:r>
            <a:r>
              <a:rPr lang="sv-SE" smtClean="0"/>
              <a:t> 7000</a:t>
            </a:r>
            <a:br>
              <a:rPr lang="sv-SE" smtClean="0"/>
            </a:br>
            <a:r>
              <a:rPr lang="sv-SE" b="0" smtClean="0"/>
              <a:t>Extended Portfolio</a:t>
            </a:r>
            <a:endParaRPr lang="en-US" altLang="de-DE" b="0" dirty="0" smtClean="0"/>
          </a:p>
        </p:txBody>
      </p:sp>
      <p:grpSp>
        <p:nvGrpSpPr>
          <p:cNvPr id="77" name="Gruppieren 76"/>
          <p:cNvGrpSpPr/>
          <p:nvPr/>
        </p:nvGrpSpPr>
        <p:grpSpPr bwMode="gray">
          <a:xfrm>
            <a:off x="2720864" y="1737076"/>
            <a:ext cx="1008000" cy="1008000"/>
            <a:chOff x="1137380" y="1772122"/>
            <a:chExt cx="1510868" cy="15320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8" name="Rechteck 47"/>
            <p:cNvSpPr/>
            <p:nvPr/>
          </p:nvSpPr>
          <p:spPr bwMode="gray">
            <a:xfrm rot="5400000">
              <a:off x="1126806" y="1782696"/>
              <a:ext cx="1532015" cy="15108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Rechteck 47"/>
            <p:cNvSpPr/>
            <p:nvPr/>
          </p:nvSpPr>
          <p:spPr bwMode="gray">
            <a:xfrm rot="5400000">
              <a:off x="1243191" y="1897474"/>
              <a:ext cx="1299245" cy="1281311"/>
            </a:xfrm>
            <a:prstGeom prst="ellipse">
              <a:avLst/>
            </a:prstGeom>
            <a:solidFill>
              <a:schemeClr val="bg1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8" name="Gruppieren 117"/>
          <p:cNvGrpSpPr/>
          <p:nvPr/>
        </p:nvGrpSpPr>
        <p:grpSpPr bwMode="gray">
          <a:xfrm>
            <a:off x="3512840" y="3753412"/>
            <a:ext cx="1008112" cy="1008000"/>
            <a:chOff x="1137380" y="1772122"/>
            <a:chExt cx="1510868" cy="15320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9" name="Rechteck 47"/>
            <p:cNvSpPr/>
            <p:nvPr/>
          </p:nvSpPr>
          <p:spPr bwMode="gray">
            <a:xfrm rot="5400000">
              <a:off x="1126806" y="1782696"/>
              <a:ext cx="1532015" cy="15108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0" name="Rechteck 47"/>
            <p:cNvSpPr/>
            <p:nvPr/>
          </p:nvSpPr>
          <p:spPr bwMode="gray">
            <a:xfrm rot="5400000">
              <a:off x="1243191" y="1897474"/>
              <a:ext cx="1299245" cy="1281311"/>
            </a:xfrm>
            <a:prstGeom prst="ellipse">
              <a:avLst/>
            </a:prstGeom>
            <a:solidFill>
              <a:schemeClr val="bg1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2" name="Rechteck 101"/>
          <p:cNvSpPr/>
          <p:nvPr>
            <p:custDataLst>
              <p:tags r:id="rId3"/>
            </p:custDataLst>
          </p:nvPr>
        </p:nvSpPr>
        <p:spPr>
          <a:xfrm>
            <a:off x="6753225" y="1484313"/>
            <a:ext cx="2663825" cy="4321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lvl="0">
              <a:spcAft>
                <a:spcPts val="1000"/>
              </a:spcAft>
            </a:pPr>
            <a:r>
              <a:rPr lang="en-US" sz="1600" b="1" dirty="0" smtClean="0">
                <a:solidFill>
                  <a:srgbClr val="000099"/>
                </a:solidFill>
              </a:rPr>
              <a:t>Extended portfolio</a:t>
            </a:r>
            <a:br>
              <a:rPr lang="en-US" sz="1600" b="1" dirty="0" smtClean="0">
                <a:solidFill>
                  <a:srgbClr val="000099"/>
                </a:solidFill>
              </a:rPr>
            </a:br>
            <a:r>
              <a:rPr lang="en-US" sz="1200" b="1" dirty="0" smtClean="0">
                <a:solidFill>
                  <a:srgbClr val="000099"/>
                </a:solidFill>
              </a:rPr>
              <a:t>Alcohol and drug detection</a:t>
            </a:r>
          </a:p>
          <a:p>
            <a:pPr lvl="0"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The products of the </a:t>
            </a:r>
            <a:r>
              <a:rPr lang="en-US" sz="1200" dirty="0" err="1" smtClean="0">
                <a:solidFill>
                  <a:schemeClr val="tx1"/>
                </a:solidFill>
              </a:rPr>
              <a:t>Dräger</a:t>
            </a:r>
            <a:r>
              <a:rPr lang="en-US" sz="1200" dirty="0" smtClean="0">
                <a:solidFill>
                  <a:schemeClr val="tx1"/>
                </a:solidFill>
              </a:rPr>
              <a:t> Interlock</a:t>
            </a:r>
            <a:r>
              <a:rPr lang="en-US" sz="1200" baseline="30000" dirty="0" smtClean="0">
                <a:solidFill>
                  <a:schemeClr val="tx1"/>
                </a:solidFill>
              </a:rPr>
              <a:t>®</a:t>
            </a:r>
            <a:r>
              <a:rPr lang="en-US" sz="1200" dirty="0" smtClean="0">
                <a:solidFill>
                  <a:schemeClr val="tx1"/>
                </a:solidFill>
              </a:rPr>
              <a:t> and </a:t>
            </a:r>
            <a:r>
              <a:rPr lang="en-US" sz="1200" dirty="0" err="1" smtClean="0">
                <a:solidFill>
                  <a:schemeClr val="tx1"/>
                </a:solidFill>
              </a:rPr>
              <a:t>Dräger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Alcotest</a:t>
            </a:r>
            <a:r>
              <a:rPr lang="en-US" sz="1200" baseline="30000" dirty="0" smtClean="0">
                <a:solidFill>
                  <a:schemeClr val="tx1"/>
                </a:solidFill>
              </a:rPr>
              <a:t>®</a:t>
            </a:r>
            <a:r>
              <a:rPr lang="en-US" sz="1200" dirty="0" smtClean="0">
                <a:solidFill>
                  <a:schemeClr val="tx1"/>
                </a:solidFill>
              </a:rPr>
              <a:t> family specifically </a:t>
            </a:r>
            <a:r>
              <a:rPr lang="en-US" sz="1200" b="1" dirty="0" smtClean="0">
                <a:solidFill>
                  <a:schemeClr val="tx1"/>
                </a:solidFill>
              </a:rPr>
              <a:t>measure alcohol</a:t>
            </a:r>
            <a:r>
              <a:rPr lang="en-US" sz="1200" dirty="0" smtClean="0">
                <a:solidFill>
                  <a:schemeClr val="tx1"/>
                </a:solidFill>
              </a:rPr>
              <a:t>. The drug detection devices are based on </a:t>
            </a:r>
            <a:r>
              <a:rPr lang="en-US" sz="1200" b="1" dirty="0" smtClean="0">
                <a:solidFill>
                  <a:schemeClr val="tx1"/>
                </a:solidFill>
              </a:rPr>
              <a:t>oral fluid screening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The measuring results are </a:t>
            </a:r>
            <a:r>
              <a:rPr lang="en-US" sz="1200" b="1" dirty="0" smtClean="0">
                <a:solidFill>
                  <a:schemeClr val="tx1"/>
                </a:solidFill>
              </a:rPr>
              <a:t>reliable and precise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</a:p>
          <a:p>
            <a:pPr lvl="0"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With our alcohol and drug detection devices you benefit from the results of our </a:t>
            </a:r>
            <a:r>
              <a:rPr lang="en-US" sz="1200" b="1" dirty="0" smtClean="0">
                <a:solidFill>
                  <a:schemeClr val="tx1"/>
                </a:solidFill>
              </a:rPr>
              <a:t>extensive experience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6897688" y="4437112"/>
            <a:ext cx="2376487" cy="1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08000" rIns="216000"/>
          <a:lstStyle/>
          <a:p>
            <a:pPr lvl="0"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</a:rPr>
              <a:t>For more than 60 years </a:t>
            </a:r>
            <a:r>
              <a:rPr lang="en-US" sz="1200" dirty="0" err="1">
                <a:solidFill>
                  <a:srgbClr val="000000"/>
                </a:solidFill>
              </a:rPr>
              <a:t>Dräger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has been  </a:t>
            </a:r>
            <a:r>
              <a:rPr lang="en-US" sz="1200" dirty="0">
                <a:solidFill>
                  <a:srgbClr val="000000"/>
                </a:solidFill>
              </a:rPr>
              <a:t>a recognized reference </a:t>
            </a:r>
            <a:endParaRPr lang="en-US" sz="1200" dirty="0" smtClean="0">
              <a:solidFill>
                <a:srgbClr val="000000"/>
              </a:solidFill>
            </a:endParaRPr>
          </a:p>
          <a:p>
            <a:pPr lvl="0"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for </a:t>
            </a:r>
            <a:r>
              <a:rPr lang="en-US" sz="1200" dirty="0">
                <a:solidFill>
                  <a:srgbClr val="000000"/>
                </a:solidFill>
              </a:rPr>
              <a:t>breath </a:t>
            </a:r>
            <a:r>
              <a:rPr lang="en-US" sz="1200" dirty="0" smtClean="0">
                <a:solidFill>
                  <a:srgbClr val="000000"/>
                </a:solidFill>
              </a:rPr>
              <a:t>alcohol  measurements in </a:t>
            </a:r>
            <a:r>
              <a:rPr lang="en-US" sz="1200" dirty="0">
                <a:solidFill>
                  <a:srgbClr val="000000"/>
                </a:solidFill>
              </a:rPr>
              <a:t>the police sector. </a:t>
            </a:r>
          </a:p>
        </p:txBody>
      </p:sp>
      <p:sp>
        <p:nvSpPr>
          <p:cNvPr id="104" name="Eingekerbter Richtungspfeil 103"/>
          <p:cNvSpPr/>
          <p:nvPr/>
        </p:nvSpPr>
        <p:spPr bwMode="gray">
          <a:xfrm>
            <a:off x="6969125" y="4581575"/>
            <a:ext cx="203200" cy="287337"/>
          </a:xfrm>
          <a:prstGeom prst="chevron">
            <a:avLst/>
          </a:prstGeom>
          <a:solidFill>
            <a:schemeClr val="accent1"/>
          </a:solidFill>
          <a:ln w="9525">
            <a:noFill/>
          </a:ln>
          <a:effectLst>
            <a:outerShdw blurRad="63500" sx="101000" sy="101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Ins="5400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GB" altLang="en-US" sz="1200" b="1">
              <a:solidFill>
                <a:schemeClr val="accent1"/>
              </a:solidFill>
            </a:endParaRPr>
          </a:p>
        </p:txBody>
      </p:sp>
      <p:sp>
        <p:nvSpPr>
          <p:cNvPr id="122" name="Rechteck 96"/>
          <p:cNvSpPr>
            <a:spLocks noChangeArrowheads="1"/>
          </p:cNvSpPr>
          <p:nvPr/>
        </p:nvSpPr>
        <p:spPr bwMode="auto">
          <a:xfrm>
            <a:off x="668736" y="4945103"/>
            <a:ext cx="1908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7" lvl="1" algn="ctr" eaLnBrk="1" hangingPunct="1">
              <a:buSzPct val="100000"/>
              <a:buNone/>
            </a:pPr>
            <a:r>
              <a:rPr lang="de-DE" sz="1200" b="1" dirty="0">
                <a:solidFill>
                  <a:srgbClr val="000099"/>
                </a:solidFill>
                <a:latin typeface="Arial" charset="0"/>
              </a:rPr>
              <a:t>Dräger </a:t>
            </a:r>
            <a:r>
              <a:rPr lang="de-DE" sz="1200" b="1" dirty="0" err="1">
                <a:solidFill>
                  <a:srgbClr val="000099"/>
                </a:solidFill>
                <a:latin typeface="Arial" charset="0"/>
              </a:rPr>
              <a:t>DrugTest</a:t>
            </a:r>
            <a:r>
              <a:rPr lang="de-DE" sz="1200" b="1" baseline="30000" dirty="0">
                <a:solidFill>
                  <a:srgbClr val="000099"/>
                </a:solidFill>
                <a:latin typeface="Arial" charset="0"/>
              </a:rPr>
              <a:t>®</a:t>
            </a:r>
            <a:r>
              <a:rPr lang="de-DE" sz="1200" b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de-DE" sz="1200" b="1" dirty="0">
                <a:solidFill>
                  <a:srgbClr val="324D9A"/>
                </a:solidFill>
                <a:latin typeface="Arial" charset="0"/>
              </a:rPr>
              <a:t/>
            </a:r>
            <a:br>
              <a:rPr lang="de-DE" sz="1200" b="1" dirty="0">
                <a:solidFill>
                  <a:srgbClr val="324D9A"/>
                </a:solidFill>
                <a:latin typeface="Arial" charset="0"/>
              </a:rPr>
            </a:br>
            <a:r>
              <a:rPr lang="de-DE" sz="1200" dirty="0">
                <a:solidFill>
                  <a:srgbClr val="000000"/>
                </a:solidFill>
                <a:latin typeface="Arial"/>
              </a:rPr>
              <a:t>Drug </a:t>
            </a:r>
            <a:r>
              <a:rPr lang="de-DE" sz="1200" dirty="0" err="1">
                <a:solidFill>
                  <a:srgbClr val="000000"/>
                </a:solidFill>
                <a:latin typeface="Arial"/>
              </a:rPr>
              <a:t>t</a:t>
            </a:r>
            <a:r>
              <a:rPr lang="de-DE" sz="1200" dirty="0" err="1" smtClean="0">
                <a:solidFill>
                  <a:srgbClr val="000000"/>
                </a:solidFill>
                <a:latin typeface="Arial"/>
              </a:rPr>
              <a:t>esting</a:t>
            </a:r>
            <a:r>
              <a:rPr lang="de-DE" sz="1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</a:rPr>
              <a:t>devices</a:t>
            </a:r>
            <a:endParaRPr lang="de-DE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Rechteck 96"/>
          <p:cNvSpPr>
            <a:spLocks noChangeArrowheads="1"/>
          </p:cNvSpPr>
          <p:nvPr/>
        </p:nvSpPr>
        <p:spPr bwMode="auto">
          <a:xfrm>
            <a:off x="2648744" y="4945103"/>
            <a:ext cx="1944216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7" lvl="1" algn="ctr" eaLnBrk="1" hangingPunct="1">
              <a:buSzPct val="100000"/>
              <a:buNone/>
            </a:pPr>
            <a:r>
              <a:rPr lang="de-DE" sz="1200" b="1" dirty="0">
                <a:solidFill>
                  <a:srgbClr val="000099"/>
                </a:solidFill>
                <a:latin typeface="Arial" charset="0"/>
              </a:rPr>
              <a:t>Dräger </a:t>
            </a:r>
            <a:r>
              <a:rPr lang="de-DE" sz="1200" b="1" dirty="0" err="1">
                <a:solidFill>
                  <a:srgbClr val="000099"/>
                </a:solidFill>
                <a:latin typeface="Arial" charset="0"/>
              </a:rPr>
              <a:t>Alcotest</a:t>
            </a:r>
            <a:r>
              <a:rPr lang="de-DE" sz="1200" b="1" baseline="30000" dirty="0" smtClean="0">
                <a:solidFill>
                  <a:srgbClr val="000099"/>
                </a:solidFill>
                <a:latin typeface="Arial" charset="0"/>
              </a:rPr>
              <a:t>®</a:t>
            </a:r>
            <a:r>
              <a:rPr lang="de-DE" sz="1200" b="1" dirty="0">
                <a:solidFill>
                  <a:srgbClr val="324D9A"/>
                </a:solidFill>
                <a:latin typeface="Arial" charset="0"/>
              </a:rPr>
              <a:t/>
            </a:r>
            <a:br>
              <a:rPr lang="de-DE" sz="1200" b="1" dirty="0">
                <a:solidFill>
                  <a:srgbClr val="324D9A"/>
                </a:solidFill>
                <a:latin typeface="Arial" charset="0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</a:rPr>
              <a:t>Screening and evidential alcohol measuring devices</a:t>
            </a:r>
          </a:p>
        </p:txBody>
      </p:sp>
      <p:sp>
        <p:nvSpPr>
          <p:cNvPr id="124" name="Rechteck 96"/>
          <p:cNvSpPr>
            <a:spLocks noChangeArrowheads="1"/>
          </p:cNvSpPr>
          <p:nvPr/>
        </p:nvSpPr>
        <p:spPr bwMode="auto">
          <a:xfrm>
            <a:off x="4664968" y="4945103"/>
            <a:ext cx="19080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587" lvl="1" algn="ctr" eaLnBrk="1" hangingPunct="1">
              <a:buSzPct val="100000"/>
              <a:buNone/>
            </a:pPr>
            <a:r>
              <a:rPr lang="de-DE" sz="1200" b="1" dirty="0">
                <a:solidFill>
                  <a:srgbClr val="000099"/>
                </a:solidFill>
                <a:latin typeface="Arial" charset="0"/>
              </a:rPr>
              <a:t>Dräger Interlock</a:t>
            </a:r>
            <a:r>
              <a:rPr lang="de-DE" sz="1200" b="1" baseline="30000" dirty="0" smtClean="0">
                <a:solidFill>
                  <a:srgbClr val="000099"/>
                </a:solidFill>
                <a:latin typeface="Arial" charset="0"/>
              </a:rPr>
              <a:t>®</a:t>
            </a:r>
            <a:r>
              <a:rPr lang="de-DE" sz="1200" b="1" dirty="0">
                <a:solidFill>
                  <a:srgbClr val="324D9A"/>
                </a:solidFill>
                <a:latin typeface="Arial" charset="0"/>
              </a:rPr>
              <a:t/>
            </a:r>
            <a:br>
              <a:rPr lang="de-DE" sz="1200" b="1" dirty="0">
                <a:solidFill>
                  <a:srgbClr val="324D9A"/>
                </a:solidFill>
                <a:latin typeface="Arial" charset="0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</a:rPr>
              <a:t>Alcohol measuring devices with </a:t>
            </a:r>
            <a:r>
              <a:rPr lang="en-US" sz="1200">
                <a:solidFill>
                  <a:srgbClr val="000000"/>
                </a:solidFill>
                <a:latin typeface="Arial"/>
              </a:rPr>
              <a:t>vehicle </a:t>
            </a:r>
            <a:r>
              <a:rPr lang="en-US" sz="1200" smtClean="0">
                <a:solidFill>
                  <a:srgbClr val="000000"/>
                </a:solidFill>
                <a:latin typeface="Arial"/>
              </a:rPr>
              <a:t>immobilizer</a:t>
            </a: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5500307" y="2124814"/>
            <a:ext cx="1008000" cy="1008000"/>
            <a:chOff x="4593090" y="2348990"/>
            <a:chExt cx="1008000" cy="1008000"/>
          </a:xfrm>
        </p:grpSpPr>
        <p:grpSp>
          <p:nvGrpSpPr>
            <p:cNvPr id="48" name="Gruppieren 47"/>
            <p:cNvGrpSpPr/>
            <p:nvPr/>
          </p:nvGrpSpPr>
          <p:grpSpPr bwMode="gray">
            <a:xfrm>
              <a:off x="4593090" y="2348990"/>
              <a:ext cx="1008000" cy="1008000"/>
              <a:chOff x="1137380" y="1772122"/>
              <a:chExt cx="1510868" cy="153201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hteck 47"/>
              <p:cNvSpPr/>
              <p:nvPr/>
            </p:nvSpPr>
            <p:spPr bwMode="gray">
              <a:xfrm rot="5400000">
                <a:off x="1126806" y="1782696"/>
                <a:ext cx="1532015" cy="151086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hteck 47"/>
              <p:cNvSpPr/>
              <p:nvPr/>
            </p:nvSpPr>
            <p:spPr bwMode="gray">
              <a:xfrm rot="5400000">
                <a:off x="1235995" y="1897473"/>
                <a:ext cx="1299244" cy="1281310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69" name="Ellipse 68"/>
            <p:cNvSpPr/>
            <p:nvPr/>
          </p:nvSpPr>
          <p:spPr bwMode="gray">
            <a:xfrm>
              <a:off x="4952905" y="2493725"/>
              <a:ext cx="374411" cy="720000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 bwMode="gray">
          <a:xfrm>
            <a:off x="5159598" y="3501120"/>
            <a:ext cx="1008000" cy="1008000"/>
            <a:chOff x="2936720" y="3212970"/>
            <a:chExt cx="1008000" cy="1008000"/>
          </a:xfrm>
        </p:grpSpPr>
        <p:grpSp>
          <p:nvGrpSpPr>
            <p:cNvPr id="56" name="Gruppieren 55"/>
            <p:cNvGrpSpPr/>
            <p:nvPr/>
          </p:nvGrpSpPr>
          <p:grpSpPr bwMode="gray">
            <a:xfrm>
              <a:off x="2936720" y="3212970"/>
              <a:ext cx="1008000" cy="1008000"/>
              <a:chOff x="1137380" y="1772122"/>
              <a:chExt cx="1510868" cy="153201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Rechteck 47"/>
              <p:cNvSpPr/>
              <p:nvPr/>
            </p:nvSpPr>
            <p:spPr bwMode="gray">
              <a:xfrm rot="5400000">
                <a:off x="1126806" y="1782696"/>
                <a:ext cx="1532015" cy="151086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58" name="Rechteck 47"/>
              <p:cNvSpPr/>
              <p:nvPr/>
            </p:nvSpPr>
            <p:spPr bwMode="gray">
              <a:xfrm rot="5400000">
                <a:off x="1243191" y="1897474"/>
                <a:ext cx="1299245" cy="1281311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sp>
          <p:nvSpPr>
            <p:cNvPr id="68" name="Ellipse 67"/>
            <p:cNvSpPr/>
            <p:nvPr/>
          </p:nvSpPr>
          <p:spPr bwMode="gray">
            <a:xfrm>
              <a:off x="3179063" y="3307473"/>
              <a:ext cx="523313" cy="788250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de-DE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612740" y="3033258"/>
            <a:ext cx="1008000" cy="1008000"/>
            <a:chOff x="-5015656" y="2432665"/>
            <a:chExt cx="1008000" cy="1008000"/>
          </a:xfrm>
        </p:grpSpPr>
        <p:grpSp>
          <p:nvGrpSpPr>
            <p:cNvPr id="72" name="Gruppieren 71"/>
            <p:cNvGrpSpPr/>
            <p:nvPr/>
          </p:nvGrpSpPr>
          <p:grpSpPr bwMode="gray">
            <a:xfrm>
              <a:off x="-5015656" y="2432665"/>
              <a:ext cx="1008000" cy="1008000"/>
              <a:chOff x="1137380" y="1772122"/>
              <a:chExt cx="1510868" cy="153201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Rechteck 47"/>
              <p:cNvSpPr/>
              <p:nvPr/>
            </p:nvSpPr>
            <p:spPr bwMode="gray">
              <a:xfrm rot="5400000">
                <a:off x="1126806" y="1782696"/>
                <a:ext cx="1532015" cy="151086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47"/>
              <p:cNvSpPr/>
              <p:nvPr/>
            </p:nvSpPr>
            <p:spPr bwMode="gray">
              <a:xfrm rot="5400000">
                <a:off x="1243191" y="1897474"/>
                <a:ext cx="1299245" cy="1281311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5" name="Grafik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4748578" y="2567106"/>
              <a:ext cx="568243" cy="7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pieren 15"/>
          <p:cNvGrpSpPr/>
          <p:nvPr/>
        </p:nvGrpSpPr>
        <p:grpSpPr>
          <a:xfrm>
            <a:off x="3620852" y="2457231"/>
            <a:ext cx="1008112" cy="1008000"/>
            <a:chOff x="-3802591" y="2543064"/>
            <a:chExt cx="1008112" cy="1008000"/>
          </a:xfrm>
        </p:grpSpPr>
        <p:grpSp>
          <p:nvGrpSpPr>
            <p:cNvPr id="98" name="Gruppieren 97"/>
            <p:cNvGrpSpPr/>
            <p:nvPr/>
          </p:nvGrpSpPr>
          <p:grpSpPr bwMode="gray">
            <a:xfrm>
              <a:off x="-3802591" y="2543064"/>
              <a:ext cx="1008112" cy="1008000"/>
              <a:chOff x="1137380" y="1772122"/>
              <a:chExt cx="1510868" cy="153201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Rechteck 47"/>
              <p:cNvSpPr/>
              <p:nvPr/>
            </p:nvSpPr>
            <p:spPr bwMode="gray">
              <a:xfrm rot="5400000">
                <a:off x="1126806" y="1782696"/>
                <a:ext cx="1532015" cy="151086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hteck 47"/>
              <p:cNvSpPr/>
              <p:nvPr/>
            </p:nvSpPr>
            <p:spPr bwMode="gray">
              <a:xfrm rot="5400000">
                <a:off x="1243191" y="1897474"/>
                <a:ext cx="1299245" cy="1281311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317" name="Picture 5" descr="C:\Users\wiggerel\AppData\Local\Microsoft\Windows\Temporary Internet Files\Content.IE5\G1I1JTML\D-31793-2011_300[1]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8"/>
            <a:stretch/>
          </p:blipFill>
          <p:spPr bwMode="auto">
            <a:xfrm>
              <a:off x="-3730844" y="2714647"/>
              <a:ext cx="828482" cy="64784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Gerade Verbindung 9"/>
          <p:cNvCxnSpPr/>
          <p:nvPr/>
        </p:nvCxnSpPr>
        <p:spPr>
          <a:xfrm>
            <a:off x="631825" y="3537276"/>
            <a:ext cx="0" cy="2268212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Gerade Verbindung 113"/>
          <p:cNvCxnSpPr/>
          <p:nvPr/>
        </p:nvCxnSpPr>
        <p:spPr>
          <a:xfrm>
            <a:off x="2612736" y="4682122"/>
            <a:ext cx="4" cy="1123366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Gerade Verbindung 124"/>
          <p:cNvCxnSpPr/>
          <p:nvPr/>
        </p:nvCxnSpPr>
        <p:spPr>
          <a:xfrm>
            <a:off x="4628960" y="4682122"/>
            <a:ext cx="4" cy="1123366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6609184" y="3537300"/>
            <a:ext cx="0" cy="2268188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Gerade Verbindung 131"/>
          <p:cNvCxnSpPr/>
          <p:nvPr/>
        </p:nvCxnSpPr>
        <p:spPr>
          <a:xfrm flipV="1">
            <a:off x="631825" y="1485072"/>
            <a:ext cx="0" cy="1440000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2612736" y="1492226"/>
            <a:ext cx="4" cy="324000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4" name="Gerade Verbindung 133"/>
          <p:cNvCxnSpPr/>
          <p:nvPr/>
        </p:nvCxnSpPr>
        <p:spPr>
          <a:xfrm flipV="1">
            <a:off x="4628960" y="1492226"/>
            <a:ext cx="4" cy="324000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5" name="Gerade Verbindung 134"/>
          <p:cNvCxnSpPr/>
          <p:nvPr/>
        </p:nvCxnSpPr>
        <p:spPr>
          <a:xfrm flipV="1">
            <a:off x="6609184" y="1485048"/>
            <a:ext cx="0" cy="1440000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6" name="Ellipse 114"/>
          <p:cNvSpPr/>
          <p:nvPr/>
        </p:nvSpPr>
        <p:spPr>
          <a:xfrm>
            <a:off x="631824" y="1901140"/>
            <a:ext cx="1942374" cy="2694949"/>
          </a:xfrm>
          <a:custGeom>
            <a:avLst/>
            <a:gdLst/>
            <a:ahLst/>
            <a:cxnLst/>
            <a:rect l="l" t="t" r="r" b="b"/>
            <a:pathLst>
              <a:path w="1942374" h="2694949">
                <a:moveTo>
                  <a:pt x="1942374" y="0"/>
                </a:moveTo>
                <a:lnTo>
                  <a:pt x="1942374" y="2694949"/>
                </a:lnTo>
                <a:cubicBezTo>
                  <a:pt x="807662" y="2492332"/>
                  <a:pt x="0" y="1965348"/>
                  <a:pt x="0" y="1347474"/>
                </a:cubicBezTo>
                <a:cubicBezTo>
                  <a:pt x="0" y="729600"/>
                  <a:pt x="807662" y="202617"/>
                  <a:pt x="1942374" y="0"/>
                </a:cubicBezTo>
                <a:close/>
              </a:path>
            </a:pathLst>
          </a:custGeom>
          <a:noFill/>
          <a:ln w="2540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tlCol="0" anchor="ctr"/>
          <a:lstStyle/>
          <a:p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460612" y="1881204"/>
            <a:ext cx="1008112" cy="1008000"/>
            <a:chOff x="-6778114" y="2029890"/>
            <a:chExt cx="1008112" cy="1008000"/>
          </a:xfrm>
        </p:grpSpPr>
        <p:grpSp>
          <p:nvGrpSpPr>
            <p:cNvPr id="111" name="Gruppieren 110"/>
            <p:cNvGrpSpPr/>
            <p:nvPr/>
          </p:nvGrpSpPr>
          <p:grpSpPr bwMode="gray">
            <a:xfrm>
              <a:off x="-6778114" y="2029890"/>
              <a:ext cx="1008112" cy="1008000"/>
              <a:chOff x="1137380" y="1772122"/>
              <a:chExt cx="1510868" cy="153201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Rechteck 47"/>
              <p:cNvSpPr/>
              <p:nvPr/>
            </p:nvSpPr>
            <p:spPr bwMode="gray">
              <a:xfrm rot="5400000">
                <a:off x="1126806" y="1782696"/>
                <a:ext cx="1532015" cy="1510868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hteck 47"/>
              <p:cNvSpPr/>
              <p:nvPr/>
            </p:nvSpPr>
            <p:spPr bwMode="gray">
              <a:xfrm rot="5400000">
                <a:off x="1243191" y="1897474"/>
                <a:ext cx="1299245" cy="1281311"/>
              </a:xfrm>
              <a:prstGeom prst="ellipse">
                <a:avLst/>
              </a:prstGeom>
              <a:solidFill>
                <a:schemeClr val="bg1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314" name="Picture 2" descr="C:\Users\wiggerel\AppData\Local\Microsoft\Windows\Temporary Internet Files\Content.IE5\ZF6FVAP2\D-54724-2012_1000[1]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2"/>
            <a:stretch/>
          </p:blipFill>
          <p:spPr bwMode="auto">
            <a:xfrm>
              <a:off x="-6628482" y="2138321"/>
              <a:ext cx="648864" cy="78302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uppieren 104"/>
          <p:cNvGrpSpPr/>
          <p:nvPr/>
        </p:nvGrpSpPr>
        <p:grpSpPr bwMode="gray">
          <a:xfrm>
            <a:off x="704528" y="2745244"/>
            <a:ext cx="1008112" cy="1008000"/>
            <a:chOff x="1137380" y="1772122"/>
            <a:chExt cx="1510868" cy="15320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" name="Rechteck 47"/>
            <p:cNvSpPr/>
            <p:nvPr/>
          </p:nvSpPr>
          <p:spPr bwMode="gray">
            <a:xfrm rot="5400000">
              <a:off x="1126806" y="1782696"/>
              <a:ext cx="1532015" cy="15108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47"/>
            <p:cNvSpPr/>
            <p:nvPr/>
          </p:nvSpPr>
          <p:spPr bwMode="gray">
            <a:xfrm rot="5400000">
              <a:off x="1243191" y="1897474"/>
              <a:ext cx="1299245" cy="1281311"/>
            </a:xfrm>
            <a:prstGeom prst="ellipse">
              <a:avLst/>
            </a:prstGeom>
            <a:solidFill>
              <a:schemeClr val="bg1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8" name="Gruppieren 107"/>
          <p:cNvGrpSpPr/>
          <p:nvPr/>
        </p:nvGrpSpPr>
        <p:grpSpPr bwMode="gray">
          <a:xfrm>
            <a:off x="1460612" y="3609284"/>
            <a:ext cx="1008112" cy="1008000"/>
            <a:chOff x="1137380" y="1772122"/>
            <a:chExt cx="1510868" cy="153201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9" name="Rechteck 47"/>
            <p:cNvSpPr/>
            <p:nvPr/>
          </p:nvSpPr>
          <p:spPr bwMode="gray">
            <a:xfrm rot="5400000">
              <a:off x="1126806" y="1782696"/>
              <a:ext cx="1532015" cy="15108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Rechteck 47"/>
            <p:cNvSpPr/>
            <p:nvPr/>
          </p:nvSpPr>
          <p:spPr bwMode="gray">
            <a:xfrm rot="5400000">
              <a:off x="1243191" y="1897474"/>
              <a:ext cx="1299245" cy="1281311"/>
            </a:xfrm>
            <a:prstGeom prst="ellipse">
              <a:avLst/>
            </a:prstGeom>
            <a:solidFill>
              <a:schemeClr val="bg1"/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8" name="Ellipse 127"/>
          <p:cNvSpPr/>
          <p:nvPr/>
        </p:nvSpPr>
        <p:spPr>
          <a:xfrm>
            <a:off x="848544" y="2889020"/>
            <a:ext cx="720000" cy="720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pic>
        <p:nvPicPr>
          <p:cNvPr id="129" name="Grafik 1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 b="6471"/>
          <a:stretch/>
        </p:blipFill>
        <p:spPr>
          <a:xfrm>
            <a:off x="3792187" y="3947237"/>
            <a:ext cx="512741" cy="633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30" name="Grafik 129" descr="\\corp.draeger.global\emea\DE\Data\TRANSFER\Kresse\DCH\D-4355-2014_1000.jpg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13" t="37693" r="9375" b="37852"/>
          <a:stretch/>
        </p:blipFill>
        <p:spPr bwMode="auto">
          <a:xfrm rot="5400000">
            <a:off x="1576344" y="4057412"/>
            <a:ext cx="755591" cy="1478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2" descr="C:\Users\wiggerel\Desktop\Sales ppt\Alcotest 6820\ST-11895-2008_100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13137" r="3424" b="6550"/>
          <a:stretch/>
        </p:blipFill>
        <p:spPr bwMode="auto">
          <a:xfrm rot="20514811">
            <a:off x="2935615" y="1929098"/>
            <a:ext cx="586970" cy="61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73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el 5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de-DE" smtClean="0"/>
              <a:t>Dräger Interlock</a:t>
            </a:r>
            <a:r>
              <a:rPr lang="de-DE" baseline="30000" smtClean="0"/>
              <a:t>®</a:t>
            </a:r>
            <a:r>
              <a:rPr lang="de-DE" smtClean="0"/>
              <a:t> 7000</a:t>
            </a:r>
            <a:br>
              <a:rPr lang="de-DE" smtClean="0"/>
            </a:br>
            <a:r>
              <a:rPr lang="de-DE" b="0" smtClean="0"/>
              <a:t>Technical Data</a:t>
            </a:r>
            <a:endParaRPr lang="en-US" altLang="de-DE" b="0" dirty="0" smtClean="0"/>
          </a:p>
        </p:txBody>
      </p:sp>
      <p:sp>
        <p:nvSpPr>
          <p:cNvPr id="39" name="Rechteck 38"/>
          <p:cNvSpPr/>
          <p:nvPr/>
        </p:nvSpPr>
        <p:spPr bwMode="gray">
          <a:xfrm>
            <a:off x="6321190" y="2708794"/>
            <a:ext cx="2592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0000" rIns="540000"/>
          <a:lstStyle/>
          <a:p>
            <a:pPr lvl="0"/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Wide temperature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de-DE" sz="1200" b="1" dirty="0">
                <a:solidFill>
                  <a:srgbClr val="000099"/>
                </a:solidFill>
                <a:latin typeface="Arial" charset="0"/>
              </a:rPr>
              <a:t>r</a:t>
            </a:r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ange </a:t>
            </a:r>
            <a:r>
              <a:rPr lang="en-US" altLang="de-DE" sz="1200" kern="800" dirty="0" smtClean="0">
                <a:latin typeface="+mn-lt"/>
                <a:cs typeface="+mn-cs"/>
              </a:rPr>
              <a:t>for use under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de-DE" sz="1200" kern="800" dirty="0" smtClean="0">
                <a:latin typeface="+mn-lt"/>
                <a:cs typeface="+mn-cs"/>
              </a:rPr>
              <a:t>different climate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de-DE" sz="1200" kern="800" dirty="0" smtClean="0">
                <a:latin typeface="+mn-lt"/>
                <a:cs typeface="+mn-cs"/>
              </a:rPr>
              <a:t>conditions</a:t>
            </a:r>
            <a:endParaRPr lang="en-US" altLang="de-DE" sz="1200" kern="800" dirty="0">
              <a:latin typeface="+mn-lt"/>
              <a:cs typeface="+mn-cs"/>
            </a:endParaRPr>
          </a:p>
        </p:txBody>
      </p:sp>
      <p:sp>
        <p:nvSpPr>
          <p:cNvPr id="45" name="Rechteck 44"/>
          <p:cNvSpPr/>
          <p:nvPr/>
        </p:nvSpPr>
        <p:spPr bwMode="gray">
          <a:xfrm>
            <a:off x="6321190" y="1844675"/>
            <a:ext cx="2592000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0000" rIns="324000"/>
          <a:lstStyle/>
          <a:p>
            <a:pPr lvl="0"/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Short warm-up-time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altLang="de-DE" sz="1200" kern="800" dirty="0" smtClean="0">
                <a:latin typeface="+mn-lt"/>
                <a:cs typeface="+mn-cs"/>
              </a:rPr>
              <a:t>for cost and time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altLang="de-DE" sz="1200" kern="800" dirty="0" smtClean="0">
                <a:latin typeface="+mn-lt"/>
                <a:cs typeface="+mn-cs"/>
              </a:rPr>
              <a:t>effective testing</a:t>
            </a:r>
            <a:endParaRPr lang="en-US" altLang="de-DE" sz="1200" kern="800" dirty="0">
              <a:latin typeface="+mn-lt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8367"/>
              </p:ext>
            </p:extLst>
          </p:nvPr>
        </p:nvGraphicFramePr>
        <p:xfrm>
          <a:off x="632400" y="1324806"/>
          <a:ext cx="5365296" cy="4522320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016095"/>
                <a:gridCol w="3349201"/>
              </a:tblGrid>
              <a:tr h="549903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8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Short </a:t>
                      </a:r>
                      <a:r>
                        <a:rPr lang="en-US" sz="1200" b="1" kern="800" noProof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warm-up time</a:t>
                      </a:r>
                      <a:endParaRPr lang="en-US" sz="1200" b="1" noProof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&lt; 4 seconds above 0 °C (32 °F)</a:t>
                      </a:r>
                    </a:p>
                    <a:p>
                      <a:pPr rtl="0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&lt; 60 seconds at -20 °C (-4 °F )</a:t>
                      </a:r>
                    </a:p>
                    <a:p>
                      <a:pPr rtl="0"/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&lt; 110 seconds at -40 °C (-40 °F 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9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800" noProof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temperature range</a:t>
                      </a: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Approved temperature range of -45 °C to 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85 °C</a:t>
                      </a:r>
                      <a:r>
                        <a:rPr lang="en-US" sz="1200" b="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noProof="0" dirty="0" smtClean="0">
                          <a:latin typeface="+mn-lt"/>
                        </a:rPr>
                        <a:t>-49 °F to 185 °F) 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8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data handling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8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From creation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 to provision: S</a:t>
                      </a: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pecial encryption methods for data protection</a:t>
                      </a: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8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Highest</a:t>
                      </a:r>
                      <a:r>
                        <a:rPr lang="en-US" sz="1200" b="1" kern="800" baseline="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8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security</a:t>
                      </a: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8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protection against manipulation attempts, all data is </a:t>
                      </a:r>
                      <a:r>
                        <a:rPr lang="en-US" sz="1200" noProof="0" dirty="0" smtClean="0">
                          <a:latin typeface="+mn-lt"/>
                        </a:rPr>
                        <a:t>encrypted</a:t>
                      </a:r>
                      <a:endParaRPr lang="en-US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9903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8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Authorized data access</a:t>
                      </a:r>
                      <a:endParaRPr lang="en-US" sz="1200" b="1" kern="800" noProof="0" dirty="0" smtClean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Data access for authorized personnel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only</a:t>
                      </a: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62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800" noProof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Reliable results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800" noProof="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8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Proven </a:t>
                      </a:r>
                      <a:r>
                        <a:rPr lang="en-US" sz="1200" b="0" kern="8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Alcotest</a:t>
                      </a:r>
                      <a:r>
                        <a:rPr lang="en-US" sz="1200" b="0" kern="800" baseline="30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en-US" sz="1200" b="0" kern="8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sensor technology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520"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800" noProof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Camera (optional) </a:t>
                      </a: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Recording of images of submitted breath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DraegerSanTabReg"/>
                          <a:cs typeface="Times New Roman"/>
                        </a:rPr>
                        <a:t>samples</a:t>
                      </a:r>
                      <a:endParaRPr lang="en-US" sz="1200" b="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DraegerSanTabReg"/>
                        <a:cs typeface="Times New Roman"/>
                      </a:endParaRP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800" noProof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readout</a:t>
                      </a:r>
                    </a:p>
                  </a:txBody>
                  <a:tcPr marL="90000" marR="89994" marT="46799" marB="46799">
                    <a:lnL w="12700" cmpd="sng">
                      <a:noFill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latin typeface="+mn-lt"/>
                        </a:rPr>
                        <a:t>Infrared, Bluetooth</a:t>
                      </a:r>
                    </a:p>
                  </a:txBody>
                  <a:tcPr marL="89994" marR="89994" marT="46799" marB="46799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7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976952" y="1916165"/>
            <a:ext cx="1152525" cy="647700"/>
          </a:xfrm>
          <a:prstGeom prst="roundRect">
            <a:avLst>
              <a:gd name="adj" fmla="val 19842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53758" rIns="36000" bIns="53758"/>
          <a:lstStyle/>
          <a:p>
            <a:pPr>
              <a:defRPr/>
            </a:pPr>
            <a:endParaRPr lang="en-US" sz="1000" b="1" dirty="0">
              <a:solidFill>
                <a:srgbClr val="324D9A"/>
              </a:solidFill>
              <a:latin typeface="+mn-lt"/>
              <a:cs typeface="+mn-cs"/>
            </a:endParaRPr>
          </a:p>
        </p:txBody>
      </p:sp>
      <p:sp>
        <p:nvSpPr>
          <p:cNvPr id="55" name="Rechteck 54"/>
          <p:cNvSpPr/>
          <p:nvPr/>
        </p:nvSpPr>
        <p:spPr bwMode="gray">
          <a:xfrm>
            <a:off x="6321190" y="3572914"/>
            <a:ext cx="2592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0000" rIns="540000"/>
          <a:lstStyle/>
          <a:p>
            <a:pPr lvl="0"/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Reliable results</a:t>
            </a:r>
          </a:p>
          <a:p>
            <a:pPr lvl="0"/>
            <a:r>
              <a:rPr lang="en-US" altLang="de-DE" sz="1200" kern="800" dirty="0" smtClean="0">
                <a:latin typeface="+mn-lt"/>
                <a:cs typeface="+mn-cs"/>
              </a:rPr>
              <a:t>due to proven </a:t>
            </a:r>
          </a:p>
          <a:p>
            <a:pPr lvl="0"/>
            <a:r>
              <a:rPr lang="en-US" altLang="de-DE" sz="1200" kern="800" dirty="0" smtClean="0">
                <a:latin typeface="+mn-lt"/>
                <a:cs typeface="+mn-cs"/>
              </a:rPr>
              <a:t>technology </a:t>
            </a:r>
            <a:endParaRPr lang="en-US" altLang="de-DE" sz="1200" kern="800" dirty="0">
              <a:latin typeface="+mn-lt"/>
              <a:cs typeface="+mn-cs"/>
            </a:endParaRPr>
          </a:p>
        </p:txBody>
      </p:sp>
      <p:grpSp>
        <p:nvGrpSpPr>
          <p:cNvPr id="89" name="Group 5"/>
          <p:cNvGrpSpPr>
            <a:grpSpLocks noChangeAspect="1"/>
          </p:cNvGrpSpPr>
          <p:nvPr/>
        </p:nvGrpSpPr>
        <p:grpSpPr bwMode="gray">
          <a:xfrm>
            <a:off x="8107189" y="1981542"/>
            <a:ext cx="230349" cy="216000"/>
            <a:chOff x="6431" y="1391"/>
            <a:chExt cx="610" cy="572"/>
          </a:xfrm>
          <a:solidFill>
            <a:schemeClr val="bg1"/>
          </a:solidFill>
        </p:grpSpPr>
        <p:sp>
          <p:nvSpPr>
            <p:cNvPr id="90" name="Freeform 6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91" name="Freeform 7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cxnSp>
        <p:nvCxnSpPr>
          <p:cNvPr id="10" name="Gerade Verbindung 9"/>
          <p:cNvCxnSpPr>
            <a:stCxn id="53" idx="1"/>
          </p:cNvCxnSpPr>
          <p:nvPr/>
        </p:nvCxnSpPr>
        <p:spPr bwMode="gray">
          <a:xfrm>
            <a:off x="7976952" y="2240015"/>
            <a:ext cx="504825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/>
          <p:nvPr/>
        </p:nvSpPr>
        <p:spPr bwMode="gray">
          <a:xfrm>
            <a:off x="5912919" y="1252371"/>
            <a:ext cx="144463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Ellipse 39"/>
          <p:cNvSpPr/>
          <p:nvPr/>
        </p:nvSpPr>
        <p:spPr bwMode="gray">
          <a:xfrm>
            <a:off x="5912919" y="1890354"/>
            <a:ext cx="144463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Ellipse 42"/>
          <p:cNvSpPr/>
          <p:nvPr/>
        </p:nvSpPr>
        <p:spPr bwMode="gray">
          <a:xfrm>
            <a:off x="5912919" y="3911904"/>
            <a:ext cx="144463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Ellipse 40"/>
          <p:cNvSpPr/>
          <p:nvPr/>
        </p:nvSpPr>
        <p:spPr bwMode="gray">
          <a:xfrm>
            <a:off x="8481777" y="2708847"/>
            <a:ext cx="792163" cy="792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Ellipse 57"/>
          <p:cNvSpPr/>
          <p:nvPr/>
        </p:nvSpPr>
        <p:spPr bwMode="gray">
          <a:xfrm>
            <a:off x="8481777" y="3572967"/>
            <a:ext cx="792163" cy="792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Ellipse 46"/>
          <p:cNvSpPr/>
          <p:nvPr/>
        </p:nvSpPr>
        <p:spPr bwMode="gray">
          <a:xfrm>
            <a:off x="8481777" y="1844727"/>
            <a:ext cx="792163" cy="790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Gerade Verbindung 3"/>
          <p:cNvCxnSpPr/>
          <p:nvPr/>
        </p:nvCxnSpPr>
        <p:spPr bwMode="gray">
          <a:xfrm>
            <a:off x="6321612" y="1844749"/>
            <a:ext cx="0" cy="7920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 bwMode="gray">
          <a:xfrm>
            <a:off x="6321612" y="2708869"/>
            <a:ext cx="0" cy="7920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 bwMode="gray">
          <a:xfrm>
            <a:off x="6321612" y="3572989"/>
            <a:ext cx="0" cy="7920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ieren 1"/>
          <p:cNvGrpSpPr>
            <a:grpSpLocks/>
          </p:cNvGrpSpPr>
          <p:nvPr/>
        </p:nvGrpSpPr>
        <p:grpSpPr bwMode="gray">
          <a:xfrm>
            <a:off x="6321612" y="1340240"/>
            <a:ext cx="2952750" cy="360362"/>
            <a:chOff x="632520" y="5373216"/>
            <a:chExt cx="2988224" cy="360000"/>
          </a:xfrm>
        </p:grpSpPr>
        <p:sp>
          <p:nvSpPr>
            <p:cNvPr id="64" name="Rectangle 7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32520" y="5373216"/>
              <a:ext cx="971977" cy="3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/>
            <a:lstStyle/>
            <a:p>
              <a:pPr>
                <a:defRPr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  <a:t>Safety</a:t>
              </a:r>
            </a:p>
          </p:txBody>
        </p:sp>
        <p:sp>
          <p:nvSpPr>
            <p:cNvPr id="65" name="Rectangle 7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639841" y="5373216"/>
              <a:ext cx="973583" cy="3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/>
            <a:lstStyle/>
            <a:p>
              <a:pPr>
                <a:defRPr/>
              </a:pPr>
              <a: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  <a:t>Cost </a:t>
              </a:r>
              <a:b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</a:br>
              <a: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  <a:t>efficiency</a:t>
              </a:r>
            </a:p>
          </p:txBody>
        </p:sp>
        <p:sp>
          <p:nvSpPr>
            <p:cNvPr id="66" name="Rectangle 7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648768" y="5373216"/>
              <a:ext cx="971976" cy="3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 anchor="ctr"/>
            <a:lstStyle/>
            <a:p>
              <a:pPr>
                <a:defRPr/>
              </a:pPr>
              <a:r>
                <a:rPr lang="en-US" sz="1000" b="1" dirty="0" err="1" smtClean="0">
                  <a:solidFill>
                    <a:schemeClr val="tx2"/>
                  </a:solidFill>
                  <a:latin typeface="+mn-lt"/>
                  <a:cs typeface="+mn-cs"/>
                </a:rPr>
                <a:t>Produc</a:t>
              </a:r>
              <a:r>
                <a:rPr lang="en-US" sz="1000" b="1" dirty="0" smtClean="0">
                  <a:solidFill>
                    <a:schemeClr val="tx2"/>
                  </a:solidFill>
                  <a:latin typeface="+mn-lt"/>
                  <a:cs typeface="+mn-cs"/>
                </a:rPr>
                <a:t>-</a:t>
              </a:r>
              <a: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  <a:t/>
              </a:r>
              <a:br>
                <a:rPr lang="en-US" sz="1000" b="1" dirty="0">
                  <a:solidFill>
                    <a:schemeClr val="tx2"/>
                  </a:solidFill>
                  <a:latin typeface="+mn-lt"/>
                  <a:cs typeface="+mn-cs"/>
                </a:rPr>
              </a:br>
              <a:r>
                <a:rPr lang="en-US" sz="1000" b="1" dirty="0" err="1" smtClean="0">
                  <a:solidFill>
                    <a:schemeClr val="tx2"/>
                  </a:solidFill>
                  <a:latin typeface="+mn-lt"/>
                  <a:cs typeface="+mn-cs"/>
                </a:rPr>
                <a:t>tivity</a:t>
              </a:r>
              <a:endParaRPr lang="en-US" sz="1000" b="1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Freeform 6"/>
            <p:cNvSpPr>
              <a:spLocks noChangeAspect="1" noEditPoints="1"/>
            </p:cNvSpPr>
            <p:nvPr/>
          </p:nvSpPr>
          <p:spPr bwMode="gray">
            <a:xfrm>
              <a:off x="1352600" y="5445216"/>
              <a:ext cx="162298" cy="216000"/>
            </a:xfrm>
            <a:custGeom>
              <a:avLst/>
              <a:gdLst>
                <a:gd name="T0" fmla="*/ 2147483647 w 200"/>
                <a:gd name="T1" fmla="*/ 2147483647 h 256"/>
                <a:gd name="T2" fmla="*/ 2147483647 w 200"/>
                <a:gd name="T3" fmla="*/ 2147483647 h 256"/>
                <a:gd name="T4" fmla="*/ 2147483647 w 200"/>
                <a:gd name="T5" fmla="*/ 2147483647 h 256"/>
                <a:gd name="T6" fmla="*/ 2147483647 w 200"/>
                <a:gd name="T7" fmla="*/ 2147483647 h 256"/>
                <a:gd name="T8" fmla="*/ 2147483647 w 200"/>
                <a:gd name="T9" fmla="*/ 0 h 256"/>
                <a:gd name="T10" fmla="*/ 2147483647 w 200"/>
                <a:gd name="T11" fmla="*/ 2147483647 h 256"/>
                <a:gd name="T12" fmla="*/ 2147483647 w 200"/>
                <a:gd name="T13" fmla="*/ 2147483647 h 256"/>
                <a:gd name="T14" fmla="*/ 2147483647 w 200"/>
                <a:gd name="T15" fmla="*/ 2147483647 h 256"/>
                <a:gd name="T16" fmla="*/ 2147483647 w 200"/>
                <a:gd name="T17" fmla="*/ 2147483647 h 256"/>
                <a:gd name="T18" fmla="*/ 0 w 200"/>
                <a:gd name="T19" fmla="*/ 2147483647 h 256"/>
                <a:gd name="T20" fmla="*/ 0 w 200"/>
                <a:gd name="T21" fmla="*/ 2147483647 h 256"/>
                <a:gd name="T22" fmla="*/ 2147483647 w 200"/>
                <a:gd name="T23" fmla="*/ 2147483647 h 256"/>
                <a:gd name="T24" fmla="*/ 2147483647 w 200"/>
                <a:gd name="T25" fmla="*/ 2147483647 h 256"/>
                <a:gd name="T26" fmla="*/ 2147483647 w 200"/>
                <a:gd name="T27" fmla="*/ 2147483647 h 256"/>
                <a:gd name="T28" fmla="*/ 2147483647 w 200"/>
                <a:gd name="T29" fmla="*/ 2147483647 h 256"/>
                <a:gd name="T30" fmla="*/ 2147483647 w 200"/>
                <a:gd name="T31" fmla="*/ 2147483647 h 256"/>
                <a:gd name="T32" fmla="*/ 2147483647 w 200"/>
                <a:gd name="T33" fmla="*/ 2147483647 h 256"/>
                <a:gd name="T34" fmla="*/ 2147483647 w 200"/>
                <a:gd name="T35" fmla="*/ 2147483647 h 256"/>
                <a:gd name="T36" fmla="*/ 2147483647 w 200"/>
                <a:gd name="T37" fmla="*/ 2147483647 h 256"/>
                <a:gd name="T38" fmla="*/ 2147483647 w 200"/>
                <a:gd name="T39" fmla="*/ 2147483647 h 256"/>
                <a:gd name="T40" fmla="*/ 2147483647 w 200"/>
                <a:gd name="T41" fmla="*/ 2147483647 h 256"/>
                <a:gd name="T42" fmla="*/ 2147483647 w 200"/>
                <a:gd name="T43" fmla="*/ 2147483647 h 256"/>
                <a:gd name="T44" fmla="*/ 2147483647 w 200"/>
                <a:gd name="T45" fmla="*/ 2147483647 h 256"/>
                <a:gd name="T46" fmla="*/ 2147483647 w 200"/>
                <a:gd name="T47" fmla="*/ 2147483647 h 256"/>
                <a:gd name="T48" fmla="*/ 2147483647 w 200"/>
                <a:gd name="T49" fmla="*/ 2147483647 h 256"/>
                <a:gd name="T50" fmla="*/ 2147483647 w 200"/>
                <a:gd name="T51" fmla="*/ 2147483647 h 256"/>
                <a:gd name="T52" fmla="*/ 2147483647 w 200"/>
                <a:gd name="T53" fmla="*/ 2147483647 h 256"/>
                <a:gd name="T54" fmla="*/ 2147483647 w 200"/>
                <a:gd name="T55" fmla="*/ 2147483647 h 256"/>
                <a:gd name="T56" fmla="*/ 2147483647 w 200"/>
                <a:gd name="T57" fmla="*/ 2147483647 h 256"/>
                <a:gd name="T58" fmla="*/ 2147483647 w 200"/>
                <a:gd name="T59" fmla="*/ 2147483647 h 256"/>
                <a:gd name="T60" fmla="*/ 2147483647 w 200"/>
                <a:gd name="T61" fmla="*/ 2147483647 h 256"/>
                <a:gd name="T62" fmla="*/ 2147483647 w 200"/>
                <a:gd name="T63" fmla="*/ 2147483647 h 2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00" h="256">
                  <a:moveTo>
                    <a:pt x="192" y="128"/>
                  </a:moveTo>
                  <a:cubicBezTo>
                    <a:pt x="172" y="128"/>
                    <a:pt x="172" y="128"/>
                    <a:pt x="172" y="128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72" y="32"/>
                    <a:pt x="140" y="0"/>
                    <a:pt x="100" y="0"/>
                  </a:cubicBezTo>
                  <a:cubicBezTo>
                    <a:pt x="60" y="0"/>
                    <a:pt x="28" y="3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31"/>
                    <a:pt x="0" y="13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6" y="256"/>
                    <a:pt x="200" y="252"/>
                    <a:pt x="200" y="2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0" y="131"/>
                    <a:pt x="196" y="128"/>
                    <a:pt x="192" y="128"/>
                  </a:cubicBezTo>
                  <a:close/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48"/>
                    <a:pt x="76" y="28"/>
                    <a:pt x="100" y="28"/>
                  </a:cubicBezTo>
                  <a:cubicBezTo>
                    <a:pt x="124" y="28"/>
                    <a:pt x="144" y="48"/>
                    <a:pt x="144" y="72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56" y="128"/>
                    <a:pt x="56" y="128"/>
                    <a:pt x="56" y="128"/>
                  </a:cubicBezTo>
                  <a:lnTo>
                    <a:pt x="56" y="72"/>
                  </a:lnTo>
                  <a:close/>
                  <a:moveTo>
                    <a:pt x="115" y="212"/>
                  </a:moveTo>
                  <a:cubicBezTo>
                    <a:pt x="85" y="212"/>
                    <a:pt x="85" y="212"/>
                    <a:pt x="85" y="212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8" y="182"/>
                    <a:pt x="84" y="176"/>
                    <a:pt x="84" y="169"/>
                  </a:cubicBezTo>
                  <a:cubicBezTo>
                    <a:pt x="84" y="160"/>
                    <a:pt x="91" y="153"/>
                    <a:pt x="100" y="153"/>
                  </a:cubicBezTo>
                  <a:cubicBezTo>
                    <a:pt x="109" y="153"/>
                    <a:pt x="116" y="160"/>
                    <a:pt x="116" y="169"/>
                  </a:cubicBezTo>
                  <a:cubicBezTo>
                    <a:pt x="116" y="176"/>
                    <a:pt x="112" y="182"/>
                    <a:pt x="105" y="184"/>
                  </a:cubicBezTo>
                  <a:lnTo>
                    <a:pt x="115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Freeform 18"/>
            <p:cNvSpPr>
              <a:spLocks noChangeAspect="1"/>
            </p:cNvSpPr>
            <p:nvPr/>
          </p:nvSpPr>
          <p:spPr bwMode="gray">
            <a:xfrm>
              <a:off x="2360712" y="5463216"/>
              <a:ext cx="141216" cy="180000"/>
            </a:xfrm>
            <a:custGeom>
              <a:avLst/>
              <a:gdLst>
                <a:gd name="T0" fmla="*/ 2147483647 w 107"/>
                <a:gd name="T1" fmla="*/ 2147483647 h 136"/>
                <a:gd name="T2" fmla="*/ 2147483647 w 107"/>
                <a:gd name="T3" fmla="*/ 2147483647 h 136"/>
                <a:gd name="T4" fmla="*/ 2147483647 w 107"/>
                <a:gd name="T5" fmla="*/ 2147483647 h 136"/>
                <a:gd name="T6" fmla="*/ 0 w 107"/>
                <a:gd name="T7" fmla="*/ 2147483647 h 136"/>
                <a:gd name="T8" fmla="*/ 0 w 107"/>
                <a:gd name="T9" fmla="*/ 2147483647 h 136"/>
                <a:gd name="T10" fmla="*/ 2147483647 w 107"/>
                <a:gd name="T11" fmla="*/ 2147483647 h 136"/>
                <a:gd name="T12" fmla="*/ 2147483647 w 107"/>
                <a:gd name="T13" fmla="*/ 2147483647 h 136"/>
                <a:gd name="T14" fmla="*/ 2147483647 w 107"/>
                <a:gd name="T15" fmla="*/ 2147483647 h 136"/>
                <a:gd name="T16" fmla="*/ 0 w 107"/>
                <a:gd name="T17" fmla="*/ 2147483647 h 136"/>
                <a:gd name="T18" fmla="*/ 0 w 107"/>
                <a:gd name="T19" fmla="*/ 2147483647 h 136"/>
                <a:gd name="T20" fmla="*/ 2147483647 w 107"/>
                <a:gd name="T21" fmla="*/ 2147483647 h 136"/>
                <a:gd name="T22" fmla="*/ 2147483647 w 107"/>
                <a:gd name="T23" fmla="*/ 2147483647 h 136"/>
                <a:gd name="T24" fmla="*/ 2147483647 w 107"/>
                <a:gd name="T25" fmla="*/ 0 h 136"/>
                <a:gd name="T26" fmla="*/ 2147483647 w 107"/>
                <a:gd name="T27" fmla="*/ 2147483647 h 136"/>
                <a:gd name="T28" fmla="*/ 2147483647 w 107"/>
                <a:gd name="T29" fmla="*/ 2147483647 h 136"/>
                <a:gd name="T30" fmla="*/ 2147483647 w 107"/>
                <a:gd name="T31" fmla="*/ 2147483647 h 136"/>
                <a:gd name="T32" fmla="*/ 2147483647 w 107"/>
                <a:gd name="T33" fmla="*/ 2147483647 h 136"/>
                <a:gd name="T34" fmla="*/ 2147483647 w 107"/>
                <a:gd name="T35" fmla="*/ 2147483647 h 136"/>
                <a:gd name="T36" fmla="*/ 2147483647 w 107"/>
                <a:gd name="T37" fmla="*/ 2147483647 h 136"/>
                <a:gd name="T38" fmla="*/ 2147483647 w 107"/>
                <a:gd name="T39" fmla="*/ 2147483647 h 136"/>
                <a:gd name="T40" fmla="*/ 2147483647 w 107"/>
                <a:gd name="T41" fmla="*/ 2147483647 h 136"/>
                <a:gd name="T42" fmla="*/ 2147483647 w 107"/>
                <a:gd name="T43" fmla="*/ 2147483647 h 136"/>
                <a:gd name="T44" fmla="*/ 2147483647 w 107"/>
                <a:gd name="T45" fmla="*/ 2147483647 h 136"/>
                <a:gd name="T46" fmla="*/ 2147483647 w 107"/>
                <a:gd name="T47" fmla="*/ 2147483647 h 136"/>
                <a:gd name="T48" fmla="*/ 2147483647 w 107"/>
                <a:gd name="T49" fmla="*/ 2147483647 h 136"/>
                <a:gd name="T50" fmla="*/ 2147483647 w 107"/>
                <a:gd name="T51" fmla="*/ 2147483647 h 136"/>
                <a:gd name="T52" fmla="*/ 2147483647 w 107"/>
                <a:gd name="T53" fmla="*/ 2147483647 h 136"/>
                <a:gd name="T54" fmla="*/ 2147483647 w 107"/>
                <a:gd name="T55" fmla="*/ 2147483647 h 1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07" h="136">
                  <a:moveTo>
                    <a:pt x="107" y="130"/>
                  </a:moveTo>
                  <a:cubicBezTo>
                    <a:pt x="96" y="134"/>
                    <a:pt x="86" y="136"/>
                    <a:pt x="75" y="136"/>
                  </a:cubicBezTo>
                  <a:cubicBezTo>
                    <a:pt x="40" y="136"/>
                    <a:pt x="20" y="119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3"/>
                    <a:pt x="14" y="72"/>
                    <a:pt x="14" y="70"/>
                  </a:cubicBezTo>
                  <a:cubicBezTo>
                    <a:pt x="14" y="68"/>
                    <a:pt x="14" y="65"/>
                    <a:pt x="14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34"/>
                    <a:pt x="25" y="22"/>
                    <a:pt x="36" y="13"/>
                  </a:cubicBezTo>
                  <a:cubicBezTo>
                    <a:pt x="46" y="5"/>
                    <a:pt x="60" y="0"/>
                    <a:pt x="76" y="0"/>
                  </a:cubicBezTo>
                  <a:cubicBezTo>
                    <a:pt x="86" y="0"/>
                    <a:pt x="97" y="2"/>
                    <a:pt x="106" y="6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93" y="17"/>
                    <a:pt x="84" y="15"/>
                    <a:pt x="75" y="15"/>
                  </a:cubicBezTo>
                  <a:cubicBezTo>
                    <a:pt x="53" y="15"/>
                    <a:pt x="40" y="27"/>
                    <a:pt x="3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3"/>
                    <a:pt x="33" y="65"/>
                    <a:pt x="33" y="69"/>
                  </a:cubicBezTo>
                  <a:cubicBezTo>
                    <a:pt x="33" y="71"/>
                    <a:pt x="33" y="73"/>
                    <a:pt x="33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9" y="109"/>
                    <a:pt x="52" y="121"/>
                    <a:pt x="75" y="121"/>
                  </a:cubicBezTo>
                  <a:cubicBezTo>
                    <a:pt x="83" y="121"/>
                    <a:pt x="92" y="119"/>
                    <a:pt x="103" y="116"/>
                  </a:cubicBezTo>
                  <a:lnTo>
                    <a:pt x="107" y="1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69" name="Group 5"/>
            <p:cNvGrpSpPr>
              <a:grpSpLocks noChangeAspect="1"/>
            </p:cNvGrpSpPr>
            <p:nvPr/>
          </p:nvGrpSpPr>
          <p:grpSpPr bwMode="gray">
            <a:xfrm>
              <a:off x="3315834" y="5445216"/>
              <a:ext cx="230349" cy="216000"/>
              <a:chOff x="6431" y="1391"/>
              <a:chExt cx="610" cy="572"/>
            </a:xfrm>
            <a:solidFill>
              <a:srgbClr val="324D9A"/>
            </a:solidFill>
          </p:grpSpPr>
          <p:sp>
            <p:nvSpPr>
              <p:cNvPr id="70" name="Freeform 6"/>
              <p:cNvSpPr>
                <a:spLocks noEditPoints="1"/>
              </p:cNvSpPr>
              <p:nvPr/>
            </p:nvSpPr>
            <p:spPr bwMode="gray">
              <a:xfrm>
                <a:off x="6431" y="1391"/>
                <a:ext cx="610" cy="572"/>
              </a:xfrm>
              <a:custGeom>
                <a:avLst/>
                <a:gdLst>
                  <a:gd name="T0" fmla="*/ 37 w 258"/>
                  <a:gd name="T1" fmla="*/ 89 h 242"/>
                  <a:gd name="T2" fmla="*/ 141 w 258"/>
                  <a:gd name="T3" fmla="*/ 89 h 242"/>
                  <a:gd name="T4" fmla="*/ 113 w 258"/>
                  <a:gd name="T5" fmla="*/ 181 h 242"/>
                  <a:gd name="T6" fmla="*/ 141 w 258"/>
                  <a:gd name="T7" fmla="*/ 168 h 242"/>
                  <a:gd name="T8" fmla="*/ 141 w 258"/>
                  <a:gd name="T9" fmla="*/ 166 h 242"/>
                  <a:gd name="T10" fmla="*/ 160 w 258"/>
                  <a:gd name="T11" fmla="*/ 128 h 242"/>
                  <a:gd name="T12" fmla="*/ 173 w 258"/>
                  <a:gd name="T13" fmla="*/ 131 h 242"/>
                  <a:gd name="T14" fmla="*/ 180 w 258"/>
                  <a:gd name="T15" fmla="*/ 110 h 242"/>
                  <a:gd name="T16" fmla="*/ 179 w 258"/>
                  <a:gd name="T17" fmla="*/ 103 h 242"/>
                  <a:gd name="T18" fmla="*/ 175 w 258"/>
                  <a:gd name="T19" fmla="*/ 57 h 242"/>
                  <a:gd name="T20" fmla="*/ 175 w 258"/>
                  <a:gd name="T21" fmla="*/ 56 h 242"/>
                  <a:gd name="T22" fmla="*/ 163 w 258"/>
                  <a:gd name="T23" fmla="*/ 35 h 242"/>
                  <a:gd name="T24" fmla="*/ 150 w 258"/>
                  <a:gd name="T25" fmla="*/ 39 h 242"/>
                  <a:gd name="T26" fmla="*/ 126 w 258"/>
                  <a:gd name="T27" fmla="*/ 10 h 242"/>
                  <a:gd name="T28" fmla="*/ 126 w 258"/>
                  <a:gd name="T29" fmla="*/ 6 h 242"/>
                  <a:gd name="T30" fmla="*/ 102 w 258"/>
                  <a:gd name="T31" fmla="*/ 0 h 242"/>
                  <a:gd name="T32" fmla="*/ 79 w 258"/>
                  <a:gd name="T33" fmla="*/ 18 h 242"/>
                  <a:gd name="T34" fmla="*/ 58 w 258"/>
                  <a:gd name="T35" fmla="*/ 5 h 242"/>
                  <a:gd name="T36" fmla="*/ 38 w 258"/>
                  <a:gd name="T37" fmla="*/ 15 h 242"/>
                  <a:gd name="T38" fmla="*/ 37 w 258"/>
                  <a:gd name="T39" fmla="*/ 16 h 242"/>
                  <a:gd name="T40" fmla="*/ 15 w 258"/>
                  <a:gd name="T41" fmla="*/ 49 h 242"/>
                  <a:gd name="T42" fmla="*/ 8 w 258"/>
                  <a:gd name="T43" fmla="*/ 49 h 242"/>
                  <a:gd name="T44" fmla="*/ 1 w 258"/>
                  <a:gd name="T45" fmla="*/ 67 h 242"/>
                  <a:gd name="T46" fmla="*/ 15 w 258"/>
                  <a:gd name="T47" fmla="*/ 89 h 242"/>
                  <a:gd name="T48" fmla="*/ 0 w 258"/>
                  <a:gd name="T49" fmla="*/ 111 h 242"/>
                  <a:gd name="T50" fmla="*/ 8 w 258"/>
                  <a:gd name="T51" fmla="*/ 133 h 242"/>
                  <a:gd name="T52" fmla="*/ 23 w 258"/>
                  <a:gd name="T53" fmla="*/ 128 h 242"/>
                  <a:gd name="T54" fmla="*/ 43 w 258"/>
                  <a:gd name="T55" fmla="*/ 166 h 242"/>
                  <a:gd name="T56" fmla="*/ 54 w 258"/>
                  <a:gd name="T57" fmla="*/ 177 h 242"/>
                  <a:gd name="T58" fmla="*/ 67 w 258"/>
                  <a:gd name="T59" fmla="*/ 176 h 242"/>
                  <a:gd name="T60" fmla="*/ 112 w 258"/>
                  <a:gd name="T61" fmla="*/ 176 h 242"/>
                  <a:gd name="T62" fmla="*/ 194 w 258"/>
                  <a:gd name="T63" fmla="*/ 215 h 242"/>
                  <a:gd name="T64" fmla="*/ 213 w 258"/>
                  <a:gd name="T65" fmla="*/ 156 h 242"/>
                  <a:gd name="T66" fmla="*/ 194 w 258"/>
                  <a:gd name="T67" fmla="*/ 215 h 242"/>
                  <a:gd name="T68" fmla="*/ 208 w 258"/>
                  <a:gd name="T69" fmla="*/ 242 h 242"/>
                  <a:gd name="T70" fmla="*/ 219 w 258"/>
                  <a:gd name="T71" fmla="*/ 239 h 242"/>
                  <a:gd name="T72" fmla="*/ 218 w 258"/>
                  <a:gd name="T73" fmla="*/ 230 h 242"/>
                  <a:gd name="T74" fmla="*/ 242 w 258"/>
                  <a:gd name="T75" fmla="*/ 223 h 242"/>
                  <a:gd name="T76" fmla="*/ 245 w 258"/>
                  <a:gd name="T77" fmla="*/ 223 h 242"/>
                  <a:gd name="T78" fmla="*/ 253 w 258"/>
                  <a:gd name="T79" fmla="*/ 210 h 242"/>
                  <a:gd name="T80" fmla="*/ 245 w 258"/>
                  <a:gd name="T81" fmla="*/ 193 h 242"/>
                  <a:gd name="T82" fmla="*/ 258 w 258"/>
                  <a:gd name="T83" fmla="*/ 183 h 242"/>
                  <a:gd name="T84" fmla="*/ 256 w 258"/>
                  <a:gd name="T85" fmla="*/ 171 h 242"/>
                  <a:gd name="T86" fmla="*/ 253 w 258"/>
                  <a:gd name="T87" fmla="*/ 169 h 242"/>
                  <a:gd name="T88" fmla="*/ 238 w 258"/>
                  <a:gd name="T89" fmla="*/ 150 h 242"/>
                  <a:gd name="T90" fmla="*/ 240 w 258"/>
                  <a:gd name="T91" fmla="*/ 146 h 242"/>
                  <a:gd name="T92" fmla="*/ 230 w 258"/>
                  <a:gd name="T93" fmla="*/ 138 h 242"/>
                  <a:gd name="T94" fmla="*/ 226 w 258"/>
                  <a:gd name="T95" fmla="*/ 138 h 242"/>
                  <a:gd name="T96" fmla="*/ 201 w 258"/>
                  <a:gd name="T97" fmla="*/ 133 h 242"/>
                  <a:gd name="T98" fmla="*/ 198 w 258"/>
                  <a:gd name="T99" fmla="*/ 132 h 242"/>
                  <a:gd name="T100" fmla="*/ 187 w 258"/>
                  <a:gd name="T101" fmla="*/ 134 h 242"/>
                  <a:gd name="T102" fmla="*/ 187 w 258"/>
                  <a:gd name="T103" fmla="*/ 140 h 242"/>
                  <a:gd name="T104" fmla="*/ 166 w 258"/>
                  <a:gd name="T105" fmla="*/ 148 h 242"/>
                  <a:gd name="T106" fmla="*/ 161 w 258"/>
                  <a:gd name="T107" fmla="*/ 150 h 242"/>
                  <a:gd name="T108" fmla="*/ 159 w 258"/>
                  <a:gd name="T109" fmla="*/ 158 h 242"/>
                  <a:gd name="T110" fmla="*/ 149 w 258"/>
                  <a:gd name="T111" fmla="*/ 181 h 242"/>
                  <a:gd name="T112" fmla="*/ 148 w 258"/>
                  <a:gd name="T113" fmla="*/ 191 h 242"/>
                  <a:gd name="T114" fmla="*/ 150 w 258"/>
                  <a:gd name="T115" fmla="*/ 195 h 242"/>
                  <a:gd name="T116" fmla="*/ 168 w 258"/>
                  <a:gd name="T117" fmla="*/ 213 h 242"/>
                  <a:gd name="T118" fmla="*/ 160 w 258"/>
                  <a:gd name="T119" fmla="*/ 221 h 242"/>
                  <a:gd name="T120" fmla="*/ 173 w 258"/>
                  <a:gd name="T121" fmla="*/ 232 h 242"/>
                  <a:gd name="T122" fmla="*/ 190 w 258"/>
                  <a:gd name="T123" fmla="*/ 226 h 242"/>
                  <a:gd name="T124" fmla="*/ 200 w 258"/>
                  <a:gd name="T125" fmla="*/ 2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" h="242">
                    <a:moveTo>
                      <a:pt x="89" y="141"/>
                    </a:moveTo>
                    <a:cubicBezTo>
                      <a:pt x="61" y="141"/>
                      <a:pt x="37" y="118"/>
                      <a:pt x="37" y="89"/>
                    </a:cubicBezTo>
                    <a:cubicBezTo>
                      <a:pt x="37" y="60"/>
                      <a:pt x="61" y="37"/>
                      <a:pt x="89" y="37"/>
                    </a:cubicBezTo>
                    <a:cubicBezTo>
                      <a:pt x="118" y="37"/>
                      <a:pt x="141" y="60"/>
                      <a:pt x="141" y="89"/>
                    </a:cubicBezTo>
                    <a:cubicBezTo>
                      <a:pt x="141" y="118"/>
                      <a:pt x="118" y="141"/>
                      <a:pt x="89" y="141"/>
                    </a:cubicBezTo>
                    <a:close/>
                    <a:moveTo>
                      <a:pt x="113" y="181"/>
                    </a:move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31" y="174"/>
                      <a:pt x="137" y="171"/>
                      <a:pt x="141" y="168"/>
                    </a:cubicBezTo>
                    <a:cubicBezTo>
                      <a:pt x="142" y="168"/>
                      <a:pt x="142" y="168"/>
                      <a:pt x="142" y="168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8" y="162"/>
                      <a:pt x="136" y="157"/>
                      <a:pt x="136" y="152"/>
                    </a:cubicBezTo>
                    <a:cubicBezTo>
                      <a:pt x="136" y="139"/>
                      <a:pt x="147" y="128"/>
                      <a:pt x="160" y="128"/>
                    </a:cubicBezTo>
                    <a:cubicBezTo>
                      <a:pt x="164" y="128"/>
                      <a:pt x="167" y="129"/>
                      <a:pt x="170" y="130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177" y="122"/>
                      <a:pt x="179" y="116"/>
                      <a:pt x="180" y="110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68" y="101"/>
                      <a:pt x="160" y="91"/>
                      <a:pt x="160" y="80"/>
                    </a:cubicBezTo>
                    <a:cubicBezTo>
                      <a:pt x="160" y="70"/>
                      <a:pt x="166" y="61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3" y="50"/>
                      <a:pt x="170" y="45"/>
                      <a:pt x="166" y="40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7" y="38"/>
                      <a:pt x="153" y="39"/>
                      <a:pt x="150" y="39"/>
                    </a:cubicBezTo>
                    <a:cubicBezTo>
                      <a:pt x="137" y="39"/>
                      <a:pt x="126" y="28"/>
                      <a:pt x="126" y="15"/>
                    </a:cubicBezTo>
                    <a:cubicBezTo>
                      <a:pt x="126" y="13"/>
                      <a:pt x="126" y="12"/>
                      <a:pt x="126" y="10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0" y="4"/>
                      <a:pt x="114" y="2"/>
                      <a:pt x="108" y="1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11"/>
                      <a:pt x="89" y="18"/>
                      <a:pt x="79" y="18"/>
                    </a:cubicBezTo>
                    <a:cubicBezTo>
                      <a:pt x="71" y="18"/>
                      <a:pt x="63" y="13"/>
                      <a:pt x="59" y="7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48" y="9"/>
                      <a:pt x="43" y="12"/>
                      <a:pt x="38" y="15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9"/>
                      <a:pt x="39" y="22"/>
                      <a:pt x="39" y="25"/>
                    </a:cubicBezTo>
                    <a:cubicBezTo>
                      <a:pt x="39" y="39"/>
                      <a:pt x="28" y="49"/>
                      <a:pt x="15" y="49"/>
                    </a:cubicBezTo>
                    <a:cubicBezTo>
                      <a:pt x="13" y="49"/>
                      <a:pt x="11" y="49"/>
                      <a:pt x="10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1" y="73"/>
                      <a:pt x="15" y="80"/>
                      <a:pt x="15" y="89"/>
                    </a:cubicBezTo>
                    <a:cubicBezTo>
                      <a:pt x="15" y="99"/>
                      <a:pt x="9" y="107"/>
                      <a:pt x="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3" y="130"/>
                      <a:pt x="18" y="128"/>
                      <a:pt x="23" y="128"/>
                    </a:cubicBezTo>
                    <a:cubicBezTo>
                      <a:pt x="36" y="128"/>
                      <a:pt x="47" y="139"/>
                      <a:pt x="47" y="152"/>
                    </a:cubicBezTo>
                    <a:cubicBezTo>
                      <a:pt x="47" y="157"/>
                      <a:pt x="45" y="162"/>
                      <a:pt x="43" y="166"/>
                    </a:cubicBezTo>
                    <a:cubicBezTo>
                      <a:pt x="40" y="169"/>
                      <a:pt x="40" y="169"/>
                      <a:pt x="40" y="169"/>
                    </a:cubicBezTo>
                    <a:cubicBezTo>
                      <a:pt x="54" y="177"/>
                      <a:pt x="54" y="177"/>
                      <a:pt x="54" y="177"/>
                    </a:cubicBezTo>
                    <a:cubicBezTo>
                      <a:pt x="66" y="180"/>
                      <a:pt x="66" y="180"/>
                      <a:pt x="66" y="180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71" y="167"/>
                      <a:pt x="79" y="161"/>
                      <a:pt x="89" y="161"/>
                    </a:cubicBezTo>
                    <a:cubicBezTo>
                      <a:pt x="99" y="161"/>
                      <a:pt x="108" y="167"/>
                      <a:pt x="112" y="176"/>
                    </a:cubicBezTo>
                    <a:lnTo>
                      <a:pt x="113" y="181"/>
                    </a:lnTo>
                    <a:close/>
                    <a:moveTo>
                      <a:pt x="194" y="215"/>
                    </a:moveTo>
                    <a:cubicBezTo>
                      <a:pt x="178" y="209"/>
                      <a:pt x="169" y="192"/>
                      <a:pt x="174" y="175"/>
                    </a:cubicBezTo>
                    <a:cubicBezTo>
                      <a:pt x="179" y="159"/>
                      <a:pt x="197" y="150"/>
                      <a:pt x="213" y="156"/>
                    </a:cubicBezTo>
                    <a:cubicBezTo>
                      <a:pt x="229" y="161"/>
                      <a:pt x="238" y="178"/>
                      <a:pt x="233" y="195"/>
                    </a:cubicBezTo>
                    <a:cubicBezTo>
                      <a:pt x="228" y="211"/>
                      <a:pt x="210" y="220"/>
                      <a:pt x="194" y="215"/>
                    </a:cubicBezTo>
                    <a:close/>
                    <a:moveTo>
                      <a:pt x="200" y="241"/>
                    </a:moveTo>
                    <a:cubicBezTo>
                      <a:pt x="208" y="242"/>
                      <a:pt x="208" y="242"/>
                      <a:pt x="208" y="242"/>
                    </a:cubicBezTo>
                    <a:cubicBezTo>
                      <a:pt x="211" y="241"/>
                      <a:pt x="215" y="241"/>
                      <a:pt x="218" y="240"/>
                    </a:cubicBez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8" y="238"/>
                      <a:pt x="218" y="238"/>
                      <a:pt x="218" y="238"/>
                    </a:cubicBezTo>
                    <a:cubicBezTo>
                      <a:pt x="217" y="235"/>
                      <a:pt x="218" y="232"/>
                      <a:pt x="218" y="230"/>
                    </a:cubicBezTo>
                    <a:cubicBezTo>
                      <a:pt x="221" y="222"/>
                      <a:pt x="229" y="218"/>
                      <a:pt x="237" y="220"/>
                    </a:cubicBezTo>
                    <a:cubicBezTo>
                      <a:pt x="238" y="221"/>
                      <a:pt x="240" y="222"/>
                      <a:pt x="242" y="223"/>
                    </a:cubicBezTo>
                    <a:cubicBezTo>
                      <a:pt x="243" y="225"/>
                      <a:pt x="243" y="225"/>
                      <a:pt x="243" y="225"/>
                    </a:cubicBezTo>
                    <a:cubicBezTo>
                      <a:pt x="245" y="223"/>
                      <a:pt x="245" y="223"/>
                      <a:pt x="245" y="223"/>
                    </a:cubicBezTo>
                    <a:cubicBezTo>
                      <a:pt x="247" y="220"/>
                      <a:pt x="249" y="217"/>
                      <a:pt x="251" y="214"/>
                    </a:cubicBezTo>
                    <a:cubicBezTo>
                      <a:pt x="253" y="210"/>
                      <a:pt x="253" y="210"/>
                      <a:pt x="253" y="210"/>
                    </a:cubicBezTo>
                    <a:cubicBezTo>
                      <a:pt x="252" y="210"/>
                      <a:pt x="252" y="210"/>
                      <a:pt x="252" y="210"/>
                    </a:cubicBezTo>
                    <a:cubicBezTo>
                      <a:pt x="246" y="206"/>
                      <a:pt x="243" y="199"/>
                      <a:pt x="245" y="193"/>
                    </a:cubicBezTo>
                    <a:cubicBezTo>
                      <a:pt x="247" y="187"/>
                      <a:pt x="252" y="183"/>
                      <a:pt x="258" y="183"/>
                    </a:cubicBezTo>
                    <a:cubicBezTo>
                      <a:pt x="258" y="183"/>
                      <a:pt x="258" y="183"/>
                      <a:pt x="258" y="183"/>
                    </a:cubicBezTo>
                    <a:cubicBezTo>
                      <a:pt x="258" y="182"/>
                      <a:pt x="258" y="182"/>
                      <a:pt x="258" y="182"/>
                    </a:cubicBezTo>
                    <a:cubicBezTo>
                      <a:pt x="258" y="178"/>
                      <a:pt x="257" y="175"/>
                      <a:pt x="256" y="171"/>
                    </a:cubicBezTo>
                    <a:cubicBezTo>
                      <a:pt x="255" y="168"/>
                      <a:pt x="255" y="168"/>
                      <a:pt x="255" y="168"/>
                    </a:cubicBezTo>
                    <a:cubicBezTo>
                      <a:pt x="253" y="169"/>
                      <a:pt x="253" y="169"/>
                      <a:pt x="253" y="169"/>
                    </a:cubicBezTo>
                    <a:cubicBezTo>
                      <a:pt x="251" y="169"/>
                      <a:pt x="249" y="169"/>
                      <a:pt x="247" y="168"/>
                    </a:cubicBezTo>
                    <a:cubicBezTo>
                      <a:pt x="240" y="165"/>
                      <a:pt x="235" y="157"/>
                      <a:pt x="238" y="150"/>
                    </a:cubicBezTo>
                    <a:cubicBezTo>
                      <a:pt x="238" y="149"/>
                      <a:pt x="239" y="148"/>
                      <a:pt x="239" y="147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37" y="142"/>
                      <a:pt x="234" y="140"/>
                      <a:pt x="230" y="138"/>
                    </a:cubicBezTo>
                    <a:cubicBezTo>
                      <a:pt x="227" y="137"/>
                      <a:pt x="227" y="137"/>
                      <a:pt x="227" y="137"/>
                    </a:cubicBezTo>
                    <a:cubicBezTo>
                      <a:pt x="226" y="138"/>
                      <a:pt x="226" y="138"/>
                      <a:pt x="226" y="138"/>
                    </a:cubicBezTo>
                    <a:cubicBezTo>
                      <a:pt x="222" y="142"/>
                      <a:pt x="216" y="144"/>
                      <a:pt x="211" y="142"/>
                    </a:cubicBezTo>
                    <a:cubicBezTo>
                      <a:pt x="206" y="141"/>
                      <a:pt x="202" y="137"/>
                      <a:pt x="201" y="133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198" y="132"/>
                      <a:pt x="198" y="132"/>
                      <a:pt x="198" y="132"/>
                    </a:cubicBezTo>
                    <a:cubicBezTo>
                      <a:pt x="195" y="132"/>
                      <a:pt x="191" y="132"/>
                      <a:pt x="188" y="133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6"/>
                      <a:pt x="187" y="138"/>
                      <a:pt x="187" y="140"/>
                    </a:cubicBezTo>
                    <a:cubicBezTo>
                      <a:pt x="184" y="147"/>
                      <a:pt x="176" y="151"/>
                      <a:pt x="168" y="149"/>
                    </a:cubicBezTo>
                    <a:cubicBezTo>
                      <a:pt x="167" y="148"/>
                      <a:pt x="166" y="148"/>
                      <a:pt x="166" y="148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57" y="156"/>
                      <a:pt x="157" y="156"/>
                      <a:pt x="157" y="156"/>
                    </a:cubicBezTo>
                    <a:cubicBezTo>
                      <a:pt x="159" y="158"/>
                      <a:pt x="159" y="158"/>
                      <a:pt x="159" y="158"/>
                    </a:cubicBezTo>
                    <a:cubicBezTo>
                      <a:pt x="162" y="162"/>
                      <a:pt x="163" y="166"/>
                      <a:pt x="161" y="171"/>
                    </a:cubicBezTo>
                    <a:cubicBezTo>
                      <a:pt x="160" y="177"/>
                      <a:pt x="155" y="181"/>
                      <a:pt x="149" y="181"/>
                    </a:cubicBezTo>
                    <a:cubicBezTo>
                      <a:pt x="148" y="181"/>
                      <a:pt x="148" y="181"/>
                      <a:pt x="148" y="181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49" y="195"/>
                      <a:pt x="149" y="195"/>
                      <a:pt x="149" y="195"/>
                    </a:cubicBezTo>
                    <a:cubicBezTo>
                      <a:pt x="150" y="195"/>
                      <a:pt x="150" y="195"/>
                      <a:pt x="150" y="195"/>
                    </a:cubicBezTo>
                    <a:cubicBezTo>
                      <a:pt x="153" y="194"/>
                      <a:pt x="155" y="194"/>
                      <a:pt x="158" y="195"/>
                    </a:cubicBezTo>
                    <a:cubicBezTo>
                      <a:pt x="166" y="197"/>
                      <a:pt x="170" y="205"/>
                      <a:pt x="168" y="213"/>
                    </a:cubicBezTo>
                    <a:cubicBezTo>
                      <a:pt x="167" y="216"/>
                      <a:pt x="165" y="218"/>
                      <a:pt x="163" y="220"/>
                    </a:cubicBezTo>
                    <a:cubicBezTo>
                      <a:pt x="160" y="221"/>
                      <a:pt x="160" y="221"/>
                      <a:pt x="160" y="221"/>
                    </a:cubicBezTo>
                    <a:cubicBezTo>
                      <a:pt x="167" y="228"/>
                      <a:pt x="167" y="228"/>
                      <a:pt x="167" y="228"/>
                    </a:cubicBezTo>
                    <a:cubicBezTo>
                      <a:pt x="173" y="232"/>
                      <a:pt x="173" y="232"/>
                      <a:pt x="173" y="232"/>
                    </a:cubicBezTo>
                    <a:cubicBezTo>
                      <a:pt x="175" y="230"/>
                      <a:pt x="175" y="230"/>
                      <a:pt x="175" y="230"/>
                    </a:cubicBezTo>
                    <a:cubicBezTo>
                      <a:pt x="178" y="226"/>
                      <a:pt x="184" y="224"/>
                      <a:pt x="190" y="226"/>
                    </a:cubicBezTo>
                    <a:cubicBezTo>
                      <a:pt x="196" y="228"/>
                      <a:pt x="199" y="233"/>
                      <a:pt x="200" y="239"/>
                    </a:cubicBezTo>
                    <a:lnTo>
                      <a:pt x="200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  <a:cs typeface="+mn-cs"/>
                </a:endParaRPr>
              </a:p>
            </p:txBody>
          </p:sp>
          <p:sp>
            <p:nvSpPr>
              <p:cNvPr id="74" name="Freeform 7"/>
              <p:cNvSpPr>
                <a:spLocks noEditPoints="1"/>
              </p:cNvSpPr>
              <p:nvPr/>
            </p:nvSpPr>
            <p:spPr bwMode="gray">
              <a:xfrm>
                <a:off x="6431" y="1391"/>
                <a:ext cx="610" cy="572"/>
              </a:xfrm>
              <a:custGeom>
                <a:avLst/>
                <a:gdLst>
                  <a:gd name="T0" fmla="*/ 37 w 258"/>
                  <a:gd name="T1" fmla="*/ 89 h 242"/>
                  <a:gd name="T2" fmla="*/ 141 w 258"/>
                  <a:gd name="T3" fmla="*/ 89 h 242"/>
                  <a:gd name="T4" fmla="*/ 113 w 258"/>
                  <a:gd name="T5" fmla="*/ 181 h 242"/>
                  <a:gd name="T6" fmla="*/ 141 w 258"/>
                  <a:gd name="T7" fmla="*/ 168 h 242"/>
                  <a:gd name="T8" fmla="*/ 141 w 258"/>
                  <a:gd name="T9" fmla="*/ 166 h 242"/>
                  <a:gd name="T10" fmla="*/ 160 w 258"/>
                  <a:gd name="T11" fmla="*/ 128 h 242"/>
                  <a:gd name="T12" fmla="*/ 173 w 258"/>
                  <a:gd name="T13" fmla="*/ 131 h 242"/>
                  <a:gd name="T14" fmla="*/ 180 w 258"/>
                  <a:gd name="T15" fmla="*/ 110 h 242"/>
                  <a:gd name="T16" fmla="*/ 179 w 258"/>
                  <a:gd name="T17" fmla="*/ 103 h 242"/>
                  <a:gd name="T18" fmla="*/ 175 w 258"/>
                  <a:gd name="T19" fmla="*/ 57 h 242"/>
                  <a:gd name="T20" fmla="*/ 175 w 258"/>
                  <a:gd name="T21" fmla="*/ 56 h 242"/>
                  <a:gd name="T22" fmla="*/ 163 w 258"/>
                  <a:gd name="T23" fmla="*/ 35 h 242"/>
                  <a:gd name="T24" fmla="*/ 150 w 258"/>
                  <a:gd name="T25" fmla="*/ 39 h 242"/>
                  <a:gd name="T26" fmla="*/ 126 w 258"/>
                  <a:gd name="T27" fmla="*/ 10 h 242"/>
                  <a:gd name="T28" fmla="*/ 126 w 258"/>
                  <a:gd name="T29" fmla="*/ 6 h 242"/>
                  <a:gd name="T30" fmla="*/ 102 w 258"/>
                  <a:gd name="T31" fmla="*/ 0 h 242"/>
                  <a:gd name="T32" fmla="*/ 79 w 258"/>
                  <a:gd name="T33" fmla="*/ 18 h 242"/>
                  <a:gd name="T34" fmla="*/ 58 w 258"/>
                  <a:gd name="T35" fmla="*/ 5 h 242"/>
                  <a:gd name="T36" fmla="*/ 38 w 258"/>
                  <a:gd name="T37" fmla="*/ 15 h 242"/>
                  <a:gd name="T38" fmla="*/ 37 w 258"/>
                  <a:gd name="T39" fmla="*/ 16 h 242"/>
                  <a:gd name="T40" fmla="*/ 15 w 258"/>
                  <a:gd name="T41" fmla="*/ 49 h 242"/>
                  <a:gd name="T42" fmla="*/ 8 w 258"/>
                  <a:gd name="T43" fmla="*/ 49 h 242"/>
                  <a:gd name="T44" fmla="*/ 1 w 258"/>
                  <a:gd name="T45" fmla="*/ 67 h 242"/>
                  <a:gd name="T46" fmla="*/ 15 w 258"/>
                  <a:gd name="T47" fmla="*/ 89 h 242"/>
                  <a:gd name="T48" fmla="*/ 0 w 258"/>
                  <a:gd name="T49" fmla="*/ 111 h 242"/>
                  <a:gd name="T50" fmla="*/ 8 w 258"/>
                  <a:gd name="T51" fmla="*/ 133 h 242"/>
                  <a:gd name="T52" fmla="*/ 23 w 258"/>
                  <a:gd name="T53" fmla="*/ 128 h 242"/>
                  <a:gd name="T54" fmla="*/ 43 w 258"/>
                  <a:gd name="T55" fmla="*/ 166 h 242"/>
                  <a:gd name="T56" fmla="*/ 54 w 258"/>
                  <a:gd name="T57" fmla="*/ 177 h 242"/>
                  <a:gd name="T58" fmla="*/ 67 w 258"/>
                  <a:gd name="T59" fmla="*/ 176 h 242"/>
                  <a:gd name="T60" fmla="*/ 112 w 258"/>
                  <a:gd name="T61" fmla="*/ 176 h 242"/>
                  <a:gd name="T62" fmla="*/ 194 w 258"/>
                  <a:gd name="T63" fmla="*/ 215 h 242"/>
                  <a:gd name="T64" fmla="*/ 213 w 258"/>
                  <a:gd name="T65" fmla="*/ 156 h 242"/>
                  <a:gd name="T66" fmla="*/ 194 w 258"/>
                  <a:gd name="T67" fmla="*/ 215 h 242"/>
                  <a:gd name="T68" fmla="*/ 208 w 258"/>
                  <a:gd name="T69" fmla="*/ 242 h 242"/>
                  <a:gd name="T70" fmla="*/ 219 w 258"/>
                  <a:gd name="T71" fmla="*/ 239 h 242"/>
                  <a:gd name="T72" fmla="*/ 218 w 258"/>
                  <a:gd name="T73" fmla="*/ 230 h 242"/>
                  <a:gd name="T74" fmla="*/ 242 w 258"/>
                  <a:gd name="T75" fmla="*/ 223 h 242"/>
                  <a:gd name="T76" fmla="*/ 245 w 258"/>
                  <a:gd name="T77" fmla="*/ 223 h 242"/>
                  <a:gd name="T78" fmla="*/ 253 w 258"/>
                  <a:gd name="T79" fmla="*/ 210 h 242"/>
                  <a:gd name="T80" fmla="*/ 245 w 258"/>
                  <a:gd name="T81" fmla="*/ 193 h 242"/>
                  <a:gd name="T82" fmla="*/ 258 w 258"/>
                  <a:gd name="T83" fmla="*/ 183 h 242"/>
                  <a:gd name="T84" fmla="*/ 256 w 258"/>
                  <a:gd name="T85" fmla="*/ 171 h 242"/>
                  <a:gd name="T86" fmla="*/ 253 w 258"/>
                  <a:gd name="T87" fmla="*/ 169 h 242"/>
                  <a:gd name="T88" fmla="*/ 238 w 258"/>
                  <a:gd name="T89" fmla="*/ 150 h 242"/>
                  <a:gd name="T90" fmla="*/ 240 w 258"/>
                  <a:gd name="T91" fmla="*/ 146 h 242"/>
                  <a:gd name="T92" fmla="*/ 230 w 258"/>
                  <a:gd name="T93" fmla="*/ 138 h 242"/>
                  <a:gd name="T94" fmla="*/ 226 w 258"/>
                  <a:gd name="T95" fmla="*/ 138 h 242"/>
                  <a:gd name="T96" fmla="*/ 201 w 258"/>
                  <a:gd name="T97" fmla="*/ 133 h 242"/>
                  <a:gd name="T98" fmla="*/ 198 w 258"/>
                  <a:gd name="T99" fmla="*/ 132 h 242"/>
                  <a:gd name="T100" fmla="*/ 187 w 258"/>
                  <a:gd name="T101" fmla="*/ 134 h 242"/>
                  <a:gd name="T102" fmla="*/ 187 w 258"/>
                  <a:gd name="T103" fmla="*/ 140 h 242"/>
                  <a:gd name="T104" fmla="*/ 166 w 258"/>
                  <a:gd name="T105" fmla="*/ 148 h 242"/>
                  <a:gd name="T106" fmla="*/ 161 w 258"/>
                  <a:gd name="T107" fmla="*/ 150 h 242"/>
                  <a:gd name="T108" fmla="*/ 159 w 258"/>
                  <a:gd name="T109" fmla="*/ 158 h 242"/>
                  <a:gd name="T110" fmla="*/ 149 w 258"/>
                  <a:gd name="T111" fmla="*/ 181 h 242"/>
                  <a:gd name="T112" fmla="*/ 148 w 258"/>
                  <a:gd name="T113" fmla="*/ 191 h 242"/>
                  <a:gd name="T114" fmla="*/ 150 w 258"/>
                  <a:gd name="T115" fmla="*/ 195 h 242"/>
                  <a:gd name="T116" fmla="*/ 168 w 258"/>
                  <a:gd name="T117" fmla="*/ 213 h 242"/>
                  <a:gd name="T118" fmla="*/ 160 w 258"/>
                  <a:gd name="T119" fmla="*/ 221 h 242"/>
                  <a:gd name="T120" fmla="*/ 173 w 258"/>
                  <a:gd name="T121" fmla="*/ 232 h 242"/>
                  <a:gd name="T122" fmla="*/ 190 w 258"/>
                  <a:gd name="T123" fmla="*/ 226 h 242"/>
                  <a:gd name="T124" fmla="*/ 200 w 258"/>
                  <a:gd name="T125" fmla="*/ 2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" h="242">
                    <a:moveTo>
                      <a:pt x="89" y="141"/>
                    </a:moveTo>
                    <a:cubicBezTo>
                      <a:pt x="61" y="141"/>
                      <a:pt x="37" y="118"/>
                      <a:pt x="37" y="89"/>
                    </a:cubicBezTo>
                    <a:cubicBezTo>
                      <a:pt x="37" y="60"/>
                      <a:pt x="61" y="37"/>
                      <a:pt x="89" y="37"/>
                    </a:cubicBezTo>
                    <a:cubicBezTo>
                      <a:pt x="118" y="37"/>
                      <a:pt x="141" y="60"/>
                      <a:pt x="141" y="89"/>
                    </a:cubicBezTo>
                    <a:cubicBezTo>
                      <a:pt x="141" y="118"/>
                      <a:pt x="118" y="141"/>
                      <a:pt x="89" y="141"/>
                    </a:cubicBezTo>
                    <a:close/>
                    <a:moveTo>
                      <a:pt x="113" y="181"/>
                    </a:moveTo>
                    <a:cubicBezTo>
                      <a:pt x="126" y="177"/>
                      <a:pt x="126" y="177"/>
                      <a:pt x="126" y="177"/>
                    </a:cubicBezTo>
                    <a:cubicBezTo>
                      <a:pt x="131" y="174"/>
                      <a:pt x="137" y="171"/>
                      <a:pt x="141" y="168"/>
                    </a:cubicBezTo>
                    <a:cubicBezTo>
                      <a:pt x="142" y="168"/>
                      <a:pt x="142" y="168"/>
                      <a:pt x="142" y="168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38" y="162"/>
                      <a:pt x="136" y="157"/>
                      <a:pt x="136" y="152"/>
                    </a:cubicBezTo>
                    <a:cubicBezTo>
                      <a:pt x="136" y="139"/>
                      <a:pt x="147" y="128"/>
                      <a:pt x="160" y="128"/>
                    </a:cubicBezTo>
                    <a:cubicBezTo>
                      <a:pt x="164" y="128"/>
                      <a:pt x="167" y="129"/>
                      <a:pt x="170" y="130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5" y="127"/>
                      <a:pt x="175" y="127"/>
                      <a:pt x="175" y="127"/>
                    </a:cubicBezTo>
                    <a:cubicBezTo>
                      <a:pt x="177" y="122"/>
                      <a:pt x="179" y="116"/>
                      <a:pt x="180" y="110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68" y="101"/>
                      <a:pt x="160" y="91"/>
                      <a:pt x="160" y="80"/>
                    </a:cubicBezTo>
                    <a:cubicBezTo>
                      <a:pt x="160" y="70"/>
                      <a:pt x="166" y="61"/>
                      <a:pt x="175" y="57"/>
                    </a:cubicBezTo>
                    <a:cubicBezTo>
                      <a:pt x="175" y="57"/>
                      <a:pt x="175" y="57"/>
                      <a:pt x="175" y="57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3" y="50"/>
                      <a:pt x="170" y="45"/>
                      <a:pt x="166" y="40"/>
                    </a:cubicBezTo>
                    <a:cubicBezTo>
                      <a:pt x="163" y="35"/>
                      <a:pt x="163" y="35"/>
                      <a:pt x="163" y="35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7" y="38"/>
                      <a:pt x="153" y="39"/>
                      <a:pt x="150" y="39"/>
                    </a:cubicBezTo>
                    <a:cubicBezTo>
                      <a:pt x="137" y="39"/>
                      <a:pt x="126" y="28"/>
                      <a:pt x="126" y="15"/>
                    </a:cubicBezTo>
                    <a:cubicBezTo>
                      <a:pt x="126" y="13"/>
                      <a:pt x="126" y="12"/>
                      <a:pt x="126" y="10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0" y="4"/>
                      <a:pt x="114" y="2"/>
                      <a:pt x="108" y="1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11"/>
                      <a:pt x="89" y="18"/>
                      <a:pt x="79" y="18"/>
                    </a:cubicBezTo>
                    <a:cubicBezTo>
                      <a:pt x="71" y="18"/>
                      <a:pt x="63" y="13"/>
                      <a:pt x="59" y="7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48" y="9"/>
                      <a:pt x="43" y="12"/>
                      <a:pt x="38" y="15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9"/>
                      <a:pt x="39" y="22"/>
                      <a:pt x="39" y="25"/>
                    </a:cubicBezTo>
                    <a:cubicBezTo>
                      <a:pt x="39" y="39"/>
                      <a:pt x="28" y="49"/>
                      <a:pt x="15" y="49"/>
                    </a:cubicBezTo>
                    <a:cubicBezTo>
                      <a:pt x="13" y="49"/>
                      <a:pt x="11" y="49"/>
                      <a:pt x="10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11" y="73"/>
                      <a:pt x="15" y="80"/>
                      <a:pt x="15" y="89"/>
                    </a:cubicBezTo>
                    <a:cubicBezTo>
                      <a:pt x="15" y="99"/>
                      <a:pt x="9" y="107"/>
                      <a:pt x="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3" y="130"/>
                      <a:pt x="18" y="128"/>
                      <a:pt x="23" y="128"/>
                    </a:cubicBezTo>
                    <a:cubicBezTo>
                      <a:pt x="36" y="128"/>
                      <a:pt x="47" y="139"/>
                      <a:pt x="47" y="152"/>
                    </a:cubicBezTo>
                    <a:cubicBezTo>
                      <a:pt x="47" y="157"/>
                      <a:pt x="45" y="162"/>
                      <a:pt x="43" y="166"/>
                    </a:cubicBezTo>
                    <a:cubicBezTo>
                      <a:pt x="40" y="169"/>
                      <a:pt x="40" y="169"/>
                      <a:pt x="40" y="169"/>
                    </a:cubicBezTo>
                    <a:cubicBezTo>
                      <a:pt x="54" y="177"/>
                      <a:pt x="54" y="177"/>
                      <a:pt x="54" y="177"/>
                    </a:cubicBezTo>
                    <a:cubicBezTo>
                      <a:pt x="66" y="180"/>
                      <a:pt x="66" y="180"/>
                      <a:pt x="66" y="180"/>
                    </a:cubicBezTo>
                    <a:cubicBezTo>
                      <a:pt x="67" y="176"/>
                      <a:pt x="67" y="176"/>
                      <a:pt x="67" y="176"/>
                    </a:cubicBezTo>
                    <a:cubicBezTo>
                      <a:pt x="71" y="167"/>
                      <a:pt x="79" y="161"/>
                      <a:pt x="89" y="161"/>
                    </a:cubicBezTo>
                    <a:cubicBezTo>
                      <a:pt x="99" y="161"/>
                      <a:pt x="108" y="167"/>
                      <a:pt x="112" y="176"/>
                    </a:cubicBezTo>
                    <a:lnTo>
                      <a:pt x="113" y="181"/>
                    </a:lnTo>
                    <a:close/>
                    <a:moveTo>
                      <a:pt x="194" y="215"/>
                    </a:moveTo>
                    <a:cubicBezTo>
                      <a:pt x="178" y="209"/>
                      <a:pt x="169" y="192"/>
                      <a:pt x="174" y="175"/>
                    </a:cubicBezTo>
                    <a:cubicBezTo>
                      <a:pt x="179" y="159"/>
                      <a:pt x="197" y="150"/>
                      <a:pt x="213" y="156"/>
                    </a:cubicBezTo>
                    <a:cubicBezTo>
                      <a:pt x="229" y="161"/>
                      <a:pt x="238" y="178"/>
                      <a:pt x="233" y="195"/>
                    </a:cubicBezTo>
                    <a:cubicBezTo>
                      <a:pt x="228" y="211"/>
                      <a:pt x="210" y="220"/>
                      <a:pt x="194" y="215"/>
                    </a:cubicBezTo>
                    <a:close/>
                    <a:moveTo>
                      <a:pt x="200" y="241"/>
                    </a:moveTo>
                    <a:cubicBezTo>
                      <a:pt x="208" y="242"/>
                      <a:pt x="208" y="242"/>
                      <a:pt x="208" y="242"/>
                    </a:cubicBezTo>
                    <a:cubicBezTo>
                      <a:pt x="211" y="241"/>
                      <a:pt x="215" y="241"/>
                      <a:pt x="218" y="240"/>
                    </a:cubicBezTo>
                    <a:cubicBezTo>
                      <a:pt x="219" y="239"/>
                      <a:pt x="219" y="239"/>
                      <a:pt x="219" y="239"/>
                    </a:cubicBezTo>
                    <a:cubicBezTo>
                      <a:pt x="218" y="238"/>
                      <a:pt x="218" y="238"/>
                      <a:pt x="218" y="238"/>
                    </a:cubicBezTo>
                    <a:cubicBezTo>
                      <a:pt x="217" y="235"/>
                      <a:pt x="218" y="232"/>
                      <a:pt x="218" y="230"/>
                    </a:cubicBezTo>
                    <a:cubicBezTo>
                      <a:pt x="221" y="222"/>
                      <a:pt x="229" y="218"/>
                      <a:pt x="237" y="220"/>
                    </a:cubicBezTo>
                    <a:cubicBezTo>
                      <a:pt x="238" y="221"/>
                      <a:pt x="240" y="222"/>
                      <a:pt x="242" y="223"/>
                    </a:cubicBezTo>
                    <a:cubicBezTo>
                      <a:pt x="243" y="225"/>
                      <a:pt x="243" y="225"/>
                      <a:pt x="243" y="225"/>
                    </a:cubicBezTo>
                    <a:cubicBezTo>
                      <a:pt x="245" y="223"/>
                      <a:pt x="245" y="223"/>
                      <a:pt x="245" y="223"/>
                    </a:cubicBezTo>
                    <a:cubicBezTo>
                      <a:pt x="247" y="220"/>
                      <a:pt x="249" y="217"/>
                      <a:pt x="251" y="214"/>
                    </a:cubicBezTo>
                    <a:cubicBezTo>
                      <a:pt x="253" y="210"/>
                      <a:pt x="253" y="210"/>
                      <a:pt x="253" y="210"/>
                    </a:cubicBezTo>
                    <a:cubicBezTo>
                      <a:pt x="252" y="210"/>
                      <a:pt x="252" y="210"/>
                      <a:pt x="252" y="210"/>
                    </a:cubicBezTo>
                    <a:cubicBezTo>
                      <a:pt x="246" y="206"/>
                      <a:pt x="243" y="199"/>
                      <a:pt x="245" y="193"/>
                    </a:cubicBezTo>
                    <a:cubicBezTo>
                      <a:pt x="247" y="187"/>
                      <a:pt x="252" y="183"/>
                      <a:pt x="258" y="183"/>
                    </a:cubicBezTo>
                    <a:cubicBezTo>
                      <a:pt x="258" y="183"/>
                      <a:pt x="258" y="183"/>
                      <a:pt x="258" y="183"/>
                    </a:cubicBezTo>
                    <a:cubicBezTo>
                      <a:pt x="258" y="182"/>
                      <a:pt x="258" y="182"/>
                      <a:pt x="258" y="182"/>
                    </a:cubicBezTo>
                    <a:cubicBezTo>
                      <a:pt x="258" y="178"/>
                      <a:pt x="257" y="175"/>
                      <a:pt x="256" y="171"/>
                    </a:cubicBezTo>
                    <a:cubicBezTo>
                      <a:pt x="255" y="168"/>
                      <a:pt x="255" y="168"/>
                      <a:pt x="255" y="168"/>
                    </a:cubicBezTo>
                    <a:cubicBezTo>
                      <a:pt x="253" y="169"/>
                      <a:pt x="253" y="169"/>
                      <a:pt x="253" y="169"/>
                    </a:cubicBezTo>
                    <a:cubicBezTo>
                      <a:pt x="251" y="169"/>
                      <a:pt x="249" y="169"/>
                      <a:pt x="247" y="168"/>
                    </a:cubicBezTo>
                    <a:cubicBezTo>
                      <a:pt x="240" y="165"/>
                      <a:pt x="235" y="157"/>
                      <a:pt x="238" y="150"/>
                    </a:cubicBezTo>
                    <a:cubicBezTo>
                      <a:pt x="238" y="149"/>
                      <a:pt x="239" y="148"/>
                      <a:pt x="239" y="147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37" y="142"/>
                      <a:pt x="234" y="140"/>
                      <a:pt x="230" y="138"/>
                    </a:cubicBezTo>
                    <a:cubicBezTo>
                      <a:pt x="227" y="137"/>
                      <a:pt x="227" y="137"/>
                      <a:pt x="227" y="137"/>
                    </a:cubicBezTo>
                    <a:cubicBezTo>
                      <a:pt x="226" y="138"/>
                      <a:pt x="226" y="138"/>
                      <a:pt x="226" y="138"/>
                    </a:cubicBezTo>
                    <a:cubicBezTo>
                      <a:pt x="222" y="142"/>
                      <a:pt x="216" y="144"/>
                      <a:pt x="211" y="142"/>
                    </a:cubicBezTo>
                    <a:cubicBezTo>
                      <a:pt x="206" y="141"/>
                      <a:pt x="202" y="137"/>
                      <a:pt x="201" y="133"/>
                    </a:cubicBezTo>
                    <a:cubicBezTo>
                      <a:pt x="201" y="131"/>
                      <a:pt x="201" y="131"/>
                      <a:pt x="201" y="131"/>
                    </a:cubicBezTo>
                    <a:cubicBezTo>
                      <a:pt x="198" y="132"/>
                      <a:pt x="198" y="132"/>
                      <a:pt x="198" y="132"/>
                    </a:cubicBezTo>
                    <a:cubicBezTo>
                      <a:pt x="195" y="132"/>
                      <a:pt x="191" y="132"/>
                      <a:pt x="188" y="133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87" y="136"/>
                      <a:pt x="187" y="138"/>
                      <a:pt x="187" y="140"/>
                    </a:cubicBezTo>
                    <a:cubicBezTo>
                      <a:pt x="184" y="147"/>
                      <a:pt x="176" y="151"/>
                      <a:pt x="168" y="149"/>
                    </a:cubicBezTo>
                    <a:cubicBezTo>
                      <a:pt x="167" y="148"/>
                      <a:pt x="166" y="148"/>
                      <a:pt x="166" y="148"/>
                    </a:cubicBezTo>
                    <a:cubicBezTo>
                      <a:pt x="165" y="147"/>
                      <a:pt x="165" y="147"/>
                      <a:pt x="165" y="147"/>
                    </a:cubicBezTo>
                    <a:cubicBezTo>
                      <a:pt x="161" y="150"/>
                      <a:pt x="161" y="150"/>
                      <a:pt x="161" y="150"/>
                    </a:cubicBezTo>
                    <a:cubicBezTo>
                      <a:pt x="157" y="156"/>
                      <a:pt x="157" y="156"/>
                      <a:pt x="157" y="156"/>
                    </a:cubicBezTo>
                    <a:cubicBezTo>
                      <a:pt x="159" y="158"/>
                      <a:pt x="159" y="158"/>
                      <a:pt x="159" y="158"/>
                    </a:cubicBezTo>
                    <a:cubicBezTo>
                      <a:pt x="162" y="162"/>
                      <a:pt x="163" y="166"/>
                      <a:pt x="161" y="171"/>
                    </a:cubicBezTo>
                    <a:cubicBezTo>
                      <a:pt x="160" y="177"/>
                      <a:pt x="155" y="181"/>
                      <a:pt x="149" y="181"/>
                    </a:cubicBezTo>
                    <a:cubicBezTo>
                      <a:pt x="148" y="181"/>
                      <a:pt x="148" y="181"/>
                      <a:pt x="148" y="181"/>
                    </a:cubicBezTo>
                    <a:cubicBezTo>
                      <a:pt x="148" y="191"/>
                      <a:pt x="148" y="191"/>
                      <a:pt x="148" y="191"/>
                    </a:cubicBezTo>
                    <a:cubicBezTo>
                      <a:pt x="149" y="195"/>
                      <a:pt x="149" y="195"/>
                      <a:pt x="149" y="195"/>
                    </a:cubicBezTo>
                    <a:cubicBezTo>
                      <a:pt x="150" y="195"/>
                      <a:pt x="150" y="195"/>
                      <a:pt x="150" y="195"/>
                    </a:cubicBezTo>
                    <a:cubicBezTo>
                      <a:pt x="153" y="194"/>
                      <a:pt x="155" y="194"/>
                      <a:pt x="158" y="195"/>
                    </a:cubicBezTo>
                    <a:cubicBezTo>
                      <a:pt x="166" y="197"/>
                      <a:pt x="170" y="205"/>
                      <a:pt x="168" y="213"/>
                    </a:cubicBezTo>
                    <a:cubicBezTo>
                      <a:pt x="167" y="216"/>
                      <a:pt x="165" y="218"/>
                      <a:pt x="163" y="220"/>
                    </a:cubicBezTo>
                    <a:cubicBezTo>
                      <a:pt x="160" y="221"/>
                      <a:pt x="160" y="221"/>
                      <a:pt x="160" y="221"/>
                    </a:cubicBezTo>
                    <a:cubicBezTo>
                      <a:pt x="167" y="228"/>
                      <a:pt x="167" y="228"/>
                      <a:pt x="167" y="228"/>
                    </a:cubicBezTo>
                    <a:cubicBezTo>
                      <a:pt x="173" y="232"/>
                      <a:pt x="173" y="232"/>
                      <a:pt x="173" y="232"/>
                    </a:cubicBezTo>
                    <a:cubicBezTo>
                      <a:pt x="175" y="230"/>
                      <a:pt x="175" y="230"/>
                      <a:pt x="175" y="230"/>
                    </a:cubicBezTo>
                    <a:cubicBezTo>
                      <a:pt x="178" y="226"/>
                      <a:pt x="184" y="224"/>
                      <a:pt x="190" y="226"/>
                    </a:cubicBezTo>
                    <a:cubicBezTo>
                      <a:pt x="196" y="228"/>
                      <a:pt x="199" y="233"/>
                      <a:pt x="200" y="239"/>
                    </a:cubicBezTo>
                    <a:lnTo>
                      <a:pt x="200" y="24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83" name="Ellipse 82"/>
          <p:cNvSpPr/>
          <p:nvPr/>
        </p:nvSpPr>
        <p:spPr bwMode="gray">
          <a:xfrm>
            <a:off x="8556267" y="1915867"/>
            <a:ext cx="648000" cy="648000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95" name="Rechteck 94"/>
          <p:cNvSpPr/>
          <p:nvPr/>
        </p:nvSpPr>
        <p:spPr bwMode="gray">
          <a:xfrm>
            <a:off x="6321190" y="4437034"/>
            <a:ext cx="2592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0000" rIns="540000"/>
          <a:lstStyle/>
          <a:p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Safety </a:t>
            </a:r>
            <a:r>
              <a:rPr lang="en-US" altLang="de-DE" sz="1200" dirty="0" smtClean="0">
                <a:latin typeface="Arial" charset="0"/>
              </a:rPr>
              <a:t>due to </a:t>
            </a:r>
            <a:endParaRPr lang="en-US" sz="1200" dirty="0" smtClean="0"/>
          </a:p>
          <a:p>
            <a:r>
              <a:rPr lang="en-US" sz="1200" dirty="0" smtClean="0"/>
              <a:t>good image quality, </a:t>
            </a:r>
          </a:p>
          <a:p>
            <a:r>
              <a:rPr lang="en-US" sz="1200" dirty="0" smtClean="0"/>
              <a:t>no matter if it is day </a:t>
            </a:r>
            <a:br>
              <a:rPr lang="en-US" sz="1200" dirty="0" smtClean="0"/>
            </a:br>
            <a:r>
              <a:rPr lang="en-US" sz="1200" dirty="0" smtClean="0"/>
              <a:t>or night</a:t>
            </a:r>
            <a:endParaRPr lang="en-US" altLang="de-DE" sz="1200" dirty="0" smtClean="0">
              <a:latin typeface="Arial" charset="0"/>
            </a:endParaRPr>
          </a:p>
          <a:p>
            <a:pPr lvl="0"/>
            <a:endParaRPr lang="en-US" altLang="de-DE" sz="1200" dirty="0">
              <a:latin typeface="Arial" charset="0"/>
            </a:endParaRPr>
          </a:p>
        </p:txBody>
      </p:sp>
      <p:sp>
        <p:nvSpPr>
          <p:cNvPr id="96" name="Rectangle 7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976952" y="4508525"/>
            <a:ext cx="1152525" cy="649287"/>
          </a:xfrm>
          <a:prstGeom prst="roundRect">
            <a:avLst>
              <a:gd name="adj" fmla="val 19842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53758" rIns="36000" bIns="53758"/>
          <a:lstStyle/>
          <a:p>
            <a:pPr>
              <a:defRPr/>
            </a:pPr>
            <a:endParaRPr lang="en-US" sz="1000" b="1" dirty="0">
              <a:solidFill>
                <a:srgbClr val="324D9A"/>
              </a:solidFill>
              <a:latin typeface="+mn-lt"/>
              <a:cs typeface="+mn-cs"/>
            </a:endParaRPr>
          </a:p>
        </p:txBody>
      </p:sp>
      <p:sp>
        <p:nvSpPr>
          <p:cNvPr id="98" name="Ellipse 97"/>
          <p:cNvSpPr/>
          <p:nvPr/>
        </p:nvSpPr>
        <p:spPr bwMode="gray">
          <a:xfrm>
            <a:off x="8481777" y="4437087"/>
            <a:ext cx="792163" cy="792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9" name="Gerade Verbindung 98"/>
          <p:cNvCxnSpPr/>
          <p:nvPr/>
        </p:nvCxnSpPr>
        <p:spPr bwMode="gray">
          <a:xfrm>
            <a:off x="6321612" y="4437109"/>
            <a:ext cx="0" cy="7920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llipse 99"/>
          <p:cNvSpPr/>
          <p:nvPr/>
        </p:nvSpPr>
        <p:spPr bwMode="gray">
          <a:xfrm>
            <a:off x="8556267" y="4509269"/>
            <a:ext cx="648000" cy="648000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01" name="Ellipse 100"/>
          <p:cNvSpPr/>
          <p:nvPr/>
        </p:nvSpPr>
        <p:spPr bwMode="gray">
          <a:xfrm>
            <a:off x="5912919" y="4526675"/>
            <a:ext cx="144463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ectangle 7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977884" y="2781820"/>
            <a:ext cx="1152525" cy="647700"/>
          </a:xfrm>
          <a:prstGeom prst="roundRect">
            <a:avLst>
              <a:gd name="adj" fmla="val 19842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53758" rIns="36000" bIns="53758"/>
          <a:lstStyle/>
          <a:p>
            <a:pPr>
              <a:defRPr/>
            </a:pPr>
            <a:endParaRPr lang="en-US" sz="1000" b="1" dirty="0">
              <a:solidFill>
                <a:srgbClr val="324D9A"/>
              </a:solidFill>
              <a:latin typeface="+mn-lt"/>
              <a:cs typeface="+mn-cs"/>
            </a:endParaRPr>
          </a:p>
        </p:txBody>
      </p:sp>
      <p:grpSp>
        <p:nvGrpSpPr>
          <p:cNvPr id="76" name="Group 5"/>
          <p:cNvGrpSpPr>
            <a:grpSpLocks noChangeAspect="1"/>
          </p:cNvGrpSpPr>
          <p:nvPr/>
        </p:nvGrpSpPr>
        <p:grpSpPr bwMode="gray">
          <a:xfrm>
            <a:off x="8108121" y="2847197"/>
            <a:ext cx="230349" cy="216000"/>
            <a:chOff x="6431" y="1391"/>
            <a:chExt cx="610" cy="572"/>
          </a:xfrm>
          <a:solidFill>
            <a:schemeClr val="bg1"/>
          </a:solidFill>
        </p:grpSpPr>
        <p:sp>
          <p:nvSpPr>
            <p:cNvPr id="77" name="Freeform 6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cxnSp>
        <p:nvCxnSpPr>
          <p:cNvPr id="84" name="Gerade Verbindung 83"/>
          <p:cNvCxnSpPr>
            <a:stCxn id="75" idx="1"/>
          </p:cNvCxnSpPr>
          <p:nvPr/>
        </p:nvCxnSpPr>
        <p:spPr bwMode="gray">
          <a:xfrm>
            <a:off x="7977884" y="3105670"/>
            <a:ext cx="504825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 bwMode="gray">
          <a:xfrm>
            <a:off x="8482709" y="2710382"/>
            <a:ext cx="792163" cy="7905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7" name="Ellipse 86"/>
          <p:cNvSpPr/>
          <p:nvPr/>
        </p:nvSpPr>
        <p:spPr bwMode="gray">
          <a:xfrm>
            <a:off x="8557199" y="2781522"/>
            <a:ext cx="648000" cy="648000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04" name="Rechteck 103"/>
          <p:cNvSpPr/>
          <p:nvPr/>
        </p:nvSpPr>
        <p:spPr bwMode="gray">
          <a:xfrm>
            <a:off x="6321314" y="5301154"/>
            <a:ext cx="2592000" cy="792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90000" rIns="540000"/>
          <a:lstStyle/>
          <a:p>
            <a:r>
              <a:rPr lang="en-US" altLang="de-DE" sz="1200" b="1" dirty="0" smtClean="0">
                <a:solidFill>
                  <a:srgbClr val="000099"/>
                </a:solidFill>
                <a:latin typeface="Arial" charset="0"/>
              </a:rPr>
              <a:t>Fast and flexible </a:t>
            </a:r>
          </a:p>
          <a:p>
            <a:r>
              <a:rPr lang="en-US" altLang="de-DE" sz="1200" dirty="0" smtClean="0">
                <a:latin typeface="Arial" charset="0"/>
              </a:rPr>
              <a:t>data readout</a:t>
            </a:r>
          </a:p>
        </p:txBody>
      </p:sp>
      <p:sp>
        <p:nvSpPr>
          <p:cNvPr id="105" name="Rectangle 7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977076" y="5372645"/>
            <a:ext cx="1152525" cy="649287"/>
          </a:xfrm>
          <a:prstGeom prst="roundRect">
            <a:avLst>
              <a:gd name="adj" fmla="val 19842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53758" rIns="36000" bIns="53758"/>
          <a:lstStyle/>
          <a:p>
            <a:pPr>
              <a:defRPr/>
            </a:pPr>
            <a:endParaRPr lang="en-US" sz="1000" b="1" dirty="0">
              <a:solidFill>
                <a:srgbClr val="324D9A"/>
              </a:solidFill>
              <a:latin typeface="+mn-lt"/>
              <a:cs typeface="+mn-cs"/>
            </a:endParaRPr>
          </a:p>
        </p:txBody>
      </p:sp>
      <p:sp>
        <p:nvSpPr>
          <p:cNvPr id="107" name="Ellipse 106"/>
          <p:cNvSpPr/>
          <p:nvPr/>
        </p:nvSpPr>
        <p:spPr bwMode="gray">
          <a:xfrm>
            <a:off x="8481901" y="5301207"/>
            <a:ext cx="792163" cy="792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8" name="Gerade Verbindung 107"/>
          <p:cNvCxnSpPr/>
          <p:nvPr/>
        </p:nvCxnSpPr>
        <p:spPr bwMode="gray">
          <a:xfrm>
            <a:off x="6321736" y="5301229"/>
            <a:ext cx="0" cy="7920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 bwMode="gray">
          <a:xfrm>
            <a:off x="5912919" y="5152429"/>
            <a:ext cx="144463" cy="144462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28" name="Group 5"/>
          <p:cNvGrpSpPr>
            <a:grpSpLocks noChangeAspect="1"/>
          </p:cNvGrpSpPr>
          <p:nvPr/>
        </p:nvGrpSpPr>
        <p:grpSpPr bwMode="gray">
          <a:xfrm>
            <a:off x="8107546" y="4562113"/>
            <a:ext cx="230349" cy="216000"/>
            <a:chOff x="6431" y="1391"/>
            <a:chExt cx="610" cy="572"/>
          </a:xfrm>
          <a:solidFill>
            <a:schemeClr val="bg1"/>
          </a:solidFill>
        </p:grpSpPr>
        <p:sp>
          <p:nvSpPr>
            <p:cNvPr id="129" name="Freeform 6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30" name="Freeform 7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cxnSp>
        <p:nvCxnSpPr>
          <p:cNvPr id="131" name="Gerade Verbindung 130"/>
          <p:cNvCxnSpPr/>
          <p:nvPr/>
        </p:nvCxnSpPr>
        <p:spPr bwMode="gray">
          <a:xfrm>
            <a:off x="7977309" y="4820586"/>
            <a:ext cx="504825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reeform 6"/>
          <p:cNvSpPr>
            <a:spLocks noChangeAspect="1" noEditPoints="1"/>
          </p:cNvSpPr>
          <p:nvPr/>
        </p:nvSpPr>
        <p:spPr bwMode="gray">
          <a:xfrm>
            <a:off x="8121329" y="4881844"/>
            <a:ext cx="160371" cy="216217"/>
          </a:xfrm>
          <a:custGeom>
            <a:avLst/>
            <a:gdLst>
              <a:gd name="T0" fmla="*/ 2147483647 w 200"/>
              <a:gd name="T1" fmla="*/ 2147483647 h 256"/>
              <a:gd name="T2" fmla="*/ 2147483647 w 200"/>
              <a:gd name="T3" fmla="*/ 2147483647 h 256"/>
              <a:gd name="T4" fmla="*/ 2147483647 w 200"/>
              <a:gd name="T5" fmla="*/ 2147483647 h 256"/>
              <a:gd name="T6" fmla="*/ 2147483647 w 200"/>
              <a:gd name="T7" fmla="*/ 2147483647 h 256"/>
              <a:gd name="T8" fmla="*/ 2147483647 w 200"/>
              <a:gd name="T9" fmla="*/ 0 h 256"/>
              <a:gd name="T10" fmla="*/ 2147483647 w 200"/>
              <a:gd name="T11" fmla="*/ 2147483647 h 256"/>
              <a:gd name="T12" fmla="*/ 2147483647 w 200"/>
              <a:gd name="T13" fmla="*/ 2147483647 h 256"/>
              <a:gd name="T14" fmla="*/ 2147483647 w 200"/>
              <a:gd name="T15" fmla="*/ 2147483647 h 256"/>
              <a:gd name="T16" fmla="*/ 2147483647 w 200"/>
              <a:gd name="T17" fmla="*/ 2147483647 h 256"/>
              <a:gd name="T18" fmla="*/ 0 w 200"/>
              <a:gd name="T19" fmla="*/ 2147483647 h 256"/>
              <a:gd name="T20" fmla="*/ 0 w 200"/>
              <a:gd name="T21" fmla="*/ 2147483647 h 256"/>
              <a:gd name="T22" fmla="*/ 2147483647 w 200"/>
              <a:gd name="T23" fmla="*/ 2147483647 h 256"/>
              <a:gd name="T24" fmla="*/ 2147483647 w 200"/>
              <a:gd name="T25" fmla="*/ 2147483647 h 256"/>
              <a:gd name="T26" fmla="*/ 2147483647 w 200"/>
              <a:gd name="T27" fmla="*/ 2147483647 h 256"/>
              <a:gd name="T28" fmla="*/ 2147483647 w 200"/>
              <a:gd name="T29" fmla="*/ 2147483647 h 256"/>
              <a:gd name="T30" fmla="*/ 2147483647 w 200"/>
              <a:gd name="T31" fmla="*/ 2147483647 h 256"/>
              <a:gd name="T32" fmla="*/ 2147483647 w 200"/>
              <a:gd name="T33" fmla="*/ 2147483647 h 256"/>
              <a:gd name="T34" fmla="*/ 2147483647 w 200"/>
              <a:gd name="T35" fmla="*/ 2147483647 h 256"/>
              <a:gd name="T36" fmla="*/ 2147483647 w 200"/>
              <a:gd name="T37" fmla="*/ 2147483647 h 256"/>
              <a:gd name="T38" fmla="*/ 2147483647 w 200"/>
              <a:gd name="T39" fmla="*/ 2147483647 h 256"/>
              <a:gd name="T40" fmla="*/ 2147483647 w 200"/>
              <a:gd name="T41" fmla="*/ 2147483647 h 256"/>
              <a:gd name="T42" fmla="*/ 2147483647 w 200"/>
              <a:gd name="T43" fmla="*/ 2147483647 h 256"/>
              <a:gd name="T44" fmla="*/ 2147483647 w 200"/>
              <a:gd name="T45" fmla="*/ 2147483647 h 256"/>
              <a:gd name="T46" fmla="*/ 2147483647 w 200"/>
              <a:gd name="T47" fmla="*/ 2147483647 h 256"/>
              <a:gd name="T48" fmla="*/ 2147483647 w 200"/>
              <a:gd name="T49" fmla="*/ 2147483647 h 256"/>
              <a:gd name="T50" fmla="*/ 2147483647 w 200"/>
              <a:gd name="T51" fmla="*/ 2147483647 h 256"/>
              <a:gd name="T52" fmla="*/ 2147483647 w 200"/>
              <a:gd name="T53" fmla="*/ 2147483647 h 256"/>
              <a:gd name="T54" fmla="*/ 2147483647 w 200"/>
              <a:gd name="T55" fmla="*/ 2147483647 h 256"/>
              <a:gd name="T56" fmla="*/ 2147483647 w 200"/>
              <a:gd name="T57" fmla="*/ 2147483647 h 256"/>
              <a:gd name="T58" fmla="*/ 2147483647 w 200"/>
              <a:gd name="T59" fmla="*/ 2147483647 h 256"/>
              <a:gd name="T60" fmla="*/ 2147483647 w 200"/>
              <a:gd name="T61" fmla="*/ 2147483647 h 256"/>
              <a:gd name="T62" fmla="*/ 2147483647 w 200"/>
              <a:gd name="T63" fmla="*/ 2147483647 h 2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0" h="256">
                <a:moveTo>
                  <a:pt x="19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32"/>
                  <a:pt x="140" y="0"/>
                  <a:pt x="100" y="0"/>
                </a:cubicBezTo>
                <a:cubicBezTo>
                  <a:pt x="60" y="0"/>
                  <a:pt x="28" y="32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31"/>
                  <a:pt x="0" y="136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2"/>
                  <a:pt x="4" y="256"/>
                  <a:pt x="8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6" y="256"/>
                  <a:pt x="200" y="252"/>
                  <a:pt x="200" y="2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0" y="131"/>
                  <a:pt x="196" y="128"/>
                  <a:pt x="192" y="128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48"/>
                  <a:pt x="76" y="28"/>
                  <a:pt x="100" y="28"/>
                </a:cubicBezTo>
                <a:cubicBezTo>
                  <a:pt x="124" y="28"/>
                  <a:pt x="144" y="48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56" y="128"/>
                  <a:pt x="56" y="128"/>
                  <a:pt x="56" y="128"/>
                </a:cubicBezTo>
                <a:lnTo>
                  <a:pt x="56" y="72"/>
                </a:lnTo>
                <a:close/>
                <a:moveTo>
                  <a:pt x="115" y="212"/>
                </a:moveTo>
                <a:cubicBezTo>
                  <a:pt x="85" y="212"/>
                  <a:pt x="85" y="212"/>
                  <a:pt x="85" y="212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8" y="182"/>
                  <a:pt x="84" y="176"/>
                  <a:pt x="84" y="169"/>
                </a:cubicBezTo>
                <a:cubicBezTo>
                  <a:pt x="84" y="160"/>
                  <a:pt x="91" y="153"/>
                  <a:pt x="100" y="153"/>
                </a:cubicBezTo>
                <a:cubicBezTo>
                  <a:pt x="109" y="153"/>
                  <a:pt x="116" y="160"/>
                  <a:pt x="116" y="169"/>
                </a:cubicBezTo>
                <a:cubicBezTo>
                  <a:pt x="116" y="176"/>
                  <a:pt x="112" y="182"/>
                  <a:pt x="105" y="184"/>
                </a:cubicBezTo>
                <a:lnTo>
                  <a:pt x="115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AU"/>
          </a:p>
        </p:txBody>
      </p:sp>
      <p:grpSp>
        <p:nvGrpSpPr>
          <p:cNvPr id="133" name="Group 5"/>
          <p:cNvGrpSpPr>
            <a:grpSpLocks noChangeAspect="1"/>
          </p:cNvGrpSpPr>
          <p:nvPr/>
        </p:nvGrpSpPr>
        <p:grpSpPr bwMode="gray">
          <a:xfrm>
            <a:off x="8107546" y="5426233"/>
            <a:ext cx="230349" cy="216000"/>
            <a:chOff x="6431" y="1391"/>
            <a:chExt cx="610" cy="572"/>
          </a:xfrm>
          <a:solidFill>
            <a:schemeClr val="bg1"/>
          </a:solidFill>
        </p:grpSpPr>
        <p:sp>
          <p:nvSpPr>
            <p:cNvPr id="134" name="Freeform 6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35" name="Freeform 7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cxnSp>
        <p:nvCxnSpPr>
          <p:cNvPr id="136" name="Gerade Verbindung 135"/>
          <p:cNvCxnSpPr/>
          <p:nvPr/>
        </p:nvCxnSpPr>
        <p:spPr bwMode="gray">
          <a:xfrm>
            <a:off x="7977309" y="5684706"/>
            <a:ext cx="504825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Freeform 6"/>
          <p:cNvSpPr>
            <a:spLocks noChangeAspect="1" noEditPoints="1"/>
          </p:cNvSpPr>
          <p:nvPr/>
        </p:nvSpPr>
        <p:spPr bwMode="gray">
          <a:xfrm>
            <a:off x="8121329" y="5745964"/>
            <a:ext cx="160371" cy="216217"/>
          </a:xfrm>
          <a:custGeom>
            <a:avLst/>
            <a:gdLst>
              <a:gd name="T0" fmla="*/ 2147483647 w 200"/>
              <a:gd name="T1" fmla="*/ 2147483647 h 256"/>
              <a:gd name="T2" fmla="*/ 2147483647 w 200"/>
              <a:gd name="T3" fmla="*/ 2147483647 h 256"/>
              <a:gd name="T4" fmla="*/ 2147483647 w 200"/>
              <a:gd name="T5" fmla="*/ 2147483647 h 256"/>
              <a:gd name="T6" fmla="*/ 2147483647 w 200"/>
              <a:gd name="T7" fmla="*/ 2147483647 h 256"/>
              <a:gd name="T8" fmla="*/ 2147483647 w 200"/>
              <a:gd name="T9" fmla="*/ 0 h 256"/>
              <a:gd name="T10" fmla="*/ 2147483647 w 200"/>
              <a:gd name="T11" fmla="*/ 2147483647 h 256"/>
              <a:gd name="T12" fmla="*/ 2147483647 w 200"/>
              <a:gd name="T13" fmla="*/ 2147483647 h 256"/>
              <a:gd name="T14" fmla="*/ 2147483647 w 200"/>
              <a:gd name="T15" fmla="*/ 2147483647 h 256"/>
              <a:gd name="T16" fmla="*/ 2147483647 w 200"/>
              <a:gd name="T17" fmla="*/ 2147483647 h 256"/>
              <a:gd name="T18" fmla="*/ 0 w 200"/>
              <a:gd name="T19" fmla="*/ 2147483647 h 256"/>
              <a:gd name="T20" fmla="*/ 0 w 200"/>
              <a:gd name="T21" fmla="*/ 2147483647 h 256"/>
              <a:gd name="T22" fmla="*/ 2147483647 w 200"/>
              <a:gd name="T23" fmla="*/ 2147483647 h 256"/>
              <a:gd name="T24" fmla="*/ 2147483647 w 200"/>
              <a:gd name="T25" fmla="*/ 2147483647 h 256"/>
              <a:gd name="T26" fmla="*/ 2147483647 w 200"/>
              <a:gd name="T27" fmla="*/ 2147483647 h 256"/>
              <a:gd name="T28" fmla="*/ 2147483647 w 200"/>
              <a:gd name="T29" fmla="*/ 2147483647 h 256"/>
              <a:gd name="T30" fmla="*/ 2147483647 w 200"/>
              <a:gd name="T31" fmla="*/ 2147483647 h 256"/>
              <a:gd name="T32" fmla="*/ 2147483647 w 200"/>
              <a:gd name="T33" fmla="*/ 2147483647 h 256"/>
              <a:gd name="T34" fmla="*/ 2147483647 w 200"/>
              <a:gd name="T35" fmla="*/ 2147483647 h 256"/>
              <a:gd name="T36" fmla="*/ 2147483647 w 200"/>
              <a:gd name="T37" fmla="*/ 2147483647 h 256"/>
              <a:gd name="T38" fmla="*/ 2147483647 w 200"/>
              <a:gd name="T39" fmla="*/ 2147483647 h 256"/>
              <a:gd name="T40" fmla="*/ 2147483647 w 200"/>
              <a:gd name="T41" fmla="*/ 2147483647 h 256"/>
              <a:gd name="T42" fmla="*/ 2147483647 w 200"/>
              <a:gd name="T43" fmla="*/ 2147483647 h 256"/>
              <a:gd name="T44" fmla="*/ 2147483647 w 200"/>
              <a:gd name="T45" fmla="*/ 2147483647 h 256"/>
              <a:gd name="T46" fmla="*/ 2147483647 w 200"/>
              <a:gd name="T47" fmla="*/ 2147483647 h 256"/>
              <a:gd name="T48" fmla="*/ 2147483647 w 200"/>
              <a:gd name="T49" fmla="*/ 2147483647 h 256"/>
              <a:gd name="T50" fmla="*/ 2147483647 w 200"/>
              <a:gd name="T51" fmla="*/ 2147483647 h 256"/>
              <a:gd name="T52" fmla="*/ 2147483647 w 200"/>
              <a:gd name="T53" fmla="*/ 2147483647 h 256"/>
              <a:gd name="T54" fmla="*/ 2147483647 w 200"/>
              <a:gd name="T55" fmla="*/ 2147483647 h 256"/>
              <a:gd name="T56" fmla="*/ 2147483647 w 200"/>
              <a:gd name="T57" fmla="*/ 2147483647 h 256"/>
              <a:gd name="T58" fmla="*/ 2147483647 w 200"/>
              <a:gd name="T59" fmla="*/ 2147483647 h 256"/>
              <a:gd name="T60" fmla="*/ 2147483647 w 200"/>
              <a:gd name="T61" fmla="*/ 2147483647 h 256"/>
              <a:gd name="T62" fmla="*/ 2147483647 w 200"/>
              <a:gd name="T63" fmla="*/ 2147483647 h 2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0" h="256">
                <a:moveTo>
                  <a:pt x="19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32"/>
                  <a:pt x="140" y="0"/>
                  <a:pt x="100" y="0"/>
                </a:cubicBezTo>
                <a:cubicBezTo>
                  <a:pt x="60" y="0"/>
                  <a:pt x="28" y="32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31"/>
                  <a:pt x="0" y="136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2"/>
                  <a:pt x="4" y="256"/>
                  <a:pt x="8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6" y="256"/>
                  <a:pt x="200" y="252"/>
                  <a:pt x="200" y="2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0" y="131"/>
                  <a:pt x="196" y="128"/>
                  <a:pt x="192" y="128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48"/>
                  <a:pt x="76" y="28"/>
                  <a:pt x="100" y="28"/>
                </a:cubicBezTo>
                <a:cubicBezTo>
                  <a:pt x="124" y="28"/>
                  <a:pt x="144" y="48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56" y="128"/>
                  <a:pt x="56" y="128"/>
                  <a:pt x="56" y="128"/>
                </a:cubicBezTo>
                <a:lnTo>
                  <a:pt x="56" y="72"/>
                </a:lnTo>
                <a:close/>
                <a:moveTo>
                  <a:pt x="115" y="212"/>
                </a:moveTo>
                <a:cubicBezTo>
                  <a:pt x="85" y="212"/>
                  <a:pt x="85" y="212"/>
                  <a:pt x="85" y="212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8" y="182"/>
                  <a:pt x="84" y="176"/>
                  <a:pt x="84" y="169"/>
                </a:cubicBezTo>
                <a:cubicBezTo>
                  <a:pt x="84" y="160"/>
                  <a:pt x="91" y="153"/>
                  <a:pt x="100" y="153"/>
                </a:cubicBezTo>
                <a:cubicBezTo>
                  <a:pt x="109" y="153"/>
                  <a:pt x="116" y="160"/>
                  <a:pt x="116" y="169"/>
                </a:cubicBezTo>
                <a:cubicBezTo>
                  <a:pt x="116" y="176"/>
                  <a:pt x="112" y="182"/>
                  <a:pt x="105" y="184"/>
                </a:cubicBezTo>
                <a:lnTo>
                  <a:pt x="115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AU"/>
          </a:p>
        </p:txBody>
      </p:sp>
      <p:sp>
        <p:nvSpPr>
          <p:cNvPr id="148" name="Rectangle 7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977309" y="3644408"/>
            <a:ext cx="1152525" cy="649287"/>
          </a:xfrm>
          <a:prstGeom prst="roundRect">
            <a:avLst>
              <a:gd name="adj" fmla="val 19842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53758" rIns="36000" bIns="53758"/>
          <a:lstStyle/>
          <a:p>
            <a:pPr>
              <a:defRPr/>
            </a:pPr>
            <a:endParaRPr lang="en-US" sz="1000" b="1" dirty="0">
              <a:solidFill>
                <a:srgbClr val="324D9A"/>
              </a:solidFill>
              <a:latin typeface="+mn-lt"/>
              <a:cs typeface="+mn-cs"/>
            </a:endParaRPr>
          </a:p>
        </p:txBody>
      </p:sp>
      <p:sp>
        <p:nvSpPr>
          <p:cNvPr id="149" name="Ellipse 148"/>
          <p:cNvSpPr/>
          <p:nvPr/>
        </p:nvSpPr>
        <p:spPr bwMode="gray">
          <a:xfrm>
            <a:off x="8482134" y="3572970"/>
            <a:ext cx="792163" cy="792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857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0" name="Ellipse 149"/>
          <p:cNvSpPr/>
          <p:nvPr/>
        </p:nvSpPr>
        <p:spPr bwMode="gray">
          <a:xfrm>
            <a:off x="8556624" y="3645152"/>
            <a:ext cx="648000" cy="6480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grpSp>
        <p:nvGrpSpPr>
          <p:cNvPr id="151" name="Group 5"/>
          <p:cNvGrpSpPr>
            <a:grpSpLocks noChangeAspect="1"/>
          </p:cNvGrpSpPr>
          <p:nvPr/>
        </p:nvGrpSpPr>
        <p:grpSpPr bwMode="gray">
          <a:xfrm>
            <a:off x="8107903" y="3697996"/>
            <a:ext cx="230349" cy="216000"/>
            <a:chOff x="6431" y="1391"/>
            <a:chExt cx="610" cy="572"/>
          </a:xfrm>
          <a:solidFill>
            <a:schemeClr val="bg1"/>
          </a:solidFill>
        </p:grpSpPr>
        <p:sp>
          <p:nvSpPr>
            <p:cNvPr id="152" name="Freeform 6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53" name="Freeform 7"/>
            <p:cNvSpPr>
              <a:spLocks noEditPoints="1"/>
            </p:cNvSpPr>
            <p:nvPr/>
          </p:nvSpPr>
          <p:spPr bwMode="gray">
            <a:xfrm>
              <a:off x="6431" y="1391"/>
              <a:ext cx="610" cy="572"/>
            </a:xfrm>
            <a:custGeom>
              <a:avLst/>
              <a:gdLst>
                <a:gd name="T0" fmla="*/ 37 w 258"/>
                <a:gd name="T1" fmla="*/ 89 h 242"/>
                <a:gd name="T2" fmla="*/ 141 w 258"/>
                <a:gd name="T3" fmla="*/ 89 h 242"/>
                <a:gd name="T4" fmla="*/ 113 w 258"/>
                <a:gd name="T5" fmla="*/ 181 h 242"/>
                <a:gd name="T6" fmla="*/ 141 w 258"/>
                <a:gd name="T7" fmla="*/ 168 h 242"/>
                <a:gd name="T8" fmla="*/ 141 w 258"/>
                <a:gd name="T9" fmla="*/ 166 h 242"/>
                <a:gd name="T10" fmla="*/ 160 w 258"/>
                <a:gd name="T11" fmla="*/ 128 h 242"/>
                <a:gd name="T12" fmla="*/ 173 w 258"/>
                <a:gd name="T13" fmla="*/ 131 h 242"/>
                <a:gd name="T14" fmla="*/ 180 w 258"/>
                <a:gd name="T15" fmla="*/ 110 h 242"/>
                <a:gd name="T16" fmla="*/ 179 w 258"/>
                <a:gd name="T17" fmla="*/ 103 h 242"/>
                <a:gd name="T18" fmla="*/ 175 w 258"/>
                <a:gd name="T19" fmla="*/ 57 h 242"/>
                <a:gd name="T20" fmla="*/ 175 w 258"/>
                <a:gd name="T21" fmla="*/ 56 h 242"/>
                <a:gd name="T22" fmla="*/ 163 w 258"/>
                <a:gd name="T23" fmla="*/ 35 h 242"/>
                <a:gd name="T24" fmla="*/ 150 w 258"/>
                <a:gd name="T25" fmla="*/ 39 h 242"/>
                <a:gd name="T26" fmla="*/ 126 w 258"/>
                <a:gd name="T27" fmla="*/ 10 h 242"/>
                <a:gd name="T28" fmla="*/ 126 w 258"/>
                <a:gd name="T29" fmla="*/ 6 h 242"/>
                <a:gd name="T30" fmla="*/ 102 w 258"/>
                <a:gd name="T31" fmla="*/ 0 h 242"/>
                <a:gd name="T32" fmla="*/ 79 w 258"/>
                <a:gd name="T33" fmla="*/ 18 h 242"/>
                <a:gd name="T34" fmla="*/ 58 w 258"/>
                <a:gd name="T35" fmla="*/ 5 h 242"/>
                <a:gd name="T36" fmla="*/ 38 w 258"/>
                <a:gd name="T37" fmla="*/ 15 h 242"/>
                <a:gd name="T38" fmla="*/ 37 w 258"/>
                <a:gd name="T39" fmla="*/ 16 h 242"/>
                <a:gd name="T40" fmla="*/ 15 w 258"/>
                <a:gd name="T41" fmla="*/ 49 h 242"/>
                <a:gd name="T42" fmla="*/ 8 w 258"/>
                <a:gd name="T43" fmla="*/ 49 h 242"/>
                <a:gd name="T44" fmla="*/ 1 w 258"/>
                <a:gd name="T45" fmla="*/ 67 h 242"/>
                <a:gd name="T46" fmla="*/ 15 w 258"/>
                <a:gd name="T47" fmla="*/ 89 h 242"/>
                <a:gd name="T48" fmla="*/ 0 w 258"/>
                <a:gd name="T49" fmla="*/ 111 h 242"/>
                <a:gd name="T50" fmla="*/ 8 w 258"/>
                <a:gd name="T51" fmla="*/ 133 h 242"/>
                <a:gd name="T52" fmla="*/ 23 w 258"/>
                <a:gd name="T53" fmla="*/ 128 h 242"/>
                <a:gd name="T54" fmla="*/ 43 w 258"/>
                <a:gd name="T55" fmla="*/ 166 h 242"/>
                <a:gd name="T56" fmla="*/ 54 w 258"/>
                <a:gd name="T57" fmla="*/ 177 h 242"/>
                <a:gd name="T58" fmla="*/ 67 w 258"/>
                <a:gd name="T59" fmla="*/ 176 h 242"/>
                <a:gd name="T60" fmla="*/ 112 w 258"/>
                <a:gd name="T61" fmla="*/ 176 h 242"/>
                <a:gd name="T62" fmla="*/ 194 w 258"/>
                <a:gd name="T63" fmla="*/ 215 h 242"/>
                <a:gd name="T64" fmla="*/ 213 w 258"/>
                <a:gd name="T65" fmla="*/ 156 h 242"/>
                <a:gd name="T66" fmla="*/ 194 w 258"/>
                <a:gd name="T67" fmla="*/ 215 h 242"/>
                <a:gd name="T68" fmla="*/ 208 w 258"/>
                <a:gd name="T69" fmla="*/ 242 h 242"/>
                <a:gd name="T70" fmla="*/ 219 w 258"/>
                <a:gd name="T71" fmla="*/ 239 h 242"/>
                <a:gd name="T72" fmla="*/ 218 w 258"/>
                <a:gd name="T73" fmla="*/ 230 h 242"/>
                <a:gd name="T74" fmla="*/ 242 w 258"/>
                <a:gd name="T75" fmla="*/ 223 h 242"/>
                <a:gd name="T76" fmla="*/ 245 w 258"/>
                <a:gd name="T77" fmla="*/ 223 h 242"/>
                <a:gd name="T78" fmla="*/ 253 w 258"/>
                <a:gd name="T79" fmla="*/ 210 h 242"/>
                <a:gd name="T80" fmla="*/ 245 w 258"/>
                <a:gd name="T81" fmla="*/ 193 h 242"/>
                <a:gd name="T82" fmla="*/ 258 w 258"/>
                <a:gd name="T83" fmla="*/ 183 h 242"/>
                <a:gd name="T84" fmla="*/ 256 w 258"/>
                <a:gd name="T85" fmla="*/ 171 h 242"/>
                <a:gd name="T86" fmla="*/ 253 w 258"/>
                <a:gd name="T87" fmla="*/ 169 h 242"/>
                <a:gd name="T88" fmla="*/ 238 w 258"/>
                <a:gd name="T89" fmla="*/ 150 h 242"/>
                <a:gd name="T90" fmla="*/ 240 w 258"/>
                <a:gd name="T91" fmla="*/ 146 h 242"/>
                <a:gd name="T92" fmla="*/ 230 w 258"/>
                <a:gd name="T93" fmla="*/ 138 h 242"/>
                <a:gd name="T94" fmla="*/ 226 w 258"/>
                <a:gd name="T95" fmla="*/ 138 h 242"/>
                <a:gd name="T96" fmla="*/ 201 w 258"/>
                <a:gd name="T97" fmla="*/ 133 h 242"/>
                <a:gd name="T98" fmla="*/ 198 w 258"/>
                <a:gd name="T99" fmla="*/ 132 h 242"/>
                <a:gd name="T100" fmla="*/ 187 w 258"/>
                <a:gd name="T101" fmla="*/ 134 h 242"/>
                <a:gd name="T102" fmla="*/ 187 w 258"/>
                <a:gd name="T103" fmla="*/ 140 h 242"/>
                <a:gd name="T104" fmla="*/ 166 w 258"/>
                <a:gd name="T105" fmla="*/ 148 h 242"/>
                <a:gd name="T106" fmla="*/ 161 w 258"/>
                <a:gd name="T107" fmla="*/ 150 h 242"/>
                <a:gd name="T108" fmla="*/ 159 w 258"/>
                <a:gd name="T109" fmla="*/ 158 h 242"/>
                <a:gd name="T110" fmla="*/ 149 w 258"/>
                <a:gd name="T111" fmla="*/ 181 h 242"/>
                <a:gd name="T112" fmla="*/ 148 w 258"/>
                <a:gd name="T113" fmla="*/ 191 h 242"/>
                <a:gd name="T114" fmla="*/ 150 w 258"/>
                <a:gd name="T115" fmla="*/ 195 h 242"/>
                <a:gd name="T116" fmla="*/ 168 w 258"/>
                <a:gd name="T117" fmla="*/ 213 h 242"/>
                <a:gd name="T118" fmla="*/ 160 w 258"/>
                <a:gd name="T119" fmla="*/ 221 h 242"/>
                <a:gd name="T120" fmla="*/ 173 w 258"/>
                <a:gd name="T121" fmla="*/ 232 h 242"/>
                <a:gd name="T122" fmla="*/ 190 w 258"/>
                <a:gd name="T123" fmla="*/ 226 h 242"/>
                <a:gd name="T124" fmla="*/ 200 w 258"/>
                <a:gd name="T125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242">
                  <a:moveTo>
                    <a:pt x="89" y="141"/>
                  </a:moveTo>
                  <a:cubicBezTo>
                    <a:pt x="61" y="141"/>
                    <a:pt x="37" y="118"/>
                    <a:pt x="37" y="89"/>
                  </a:cubicBezTo>
                  <a:cubicBezTo>
                    <a:pt x="37" y="60"/>
                    <a:pt x="61" y="37"/>
                    <a:pt x="89" y="37"/>
                  </a:cubicBezTo>
                  <a:cubicBezTo>
                    <a:pt x="118" y="37"/>
                    <a:pt x="141" y="60"/>
                    <a:pt x="141" y="89"/>
                  </a:cubicBezTo>
                  <a:cubicBezTo>
                    <a:pt x="141" y="118"/>
                    <a:pt x="118" y="141"/>
                    <a:pt x="89" y="141"/>
                  </a:cubicBezTo>
                  <a:close/>
                  <a:moveTo>
                    <a:pt x="113" y="181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31" y="174"/>
                    <a:pt x="137" y="171"/>
                    <a:pt x="141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38" y="162"/>
                    <a:pt x="136" y="157"/>
                    <a:pt x="136" y="152"/>
                  </a:cubicBezTo>
                  <a:cubicBezTo>
                    <a:pt x="136" y="139"/>
                    <a:pt x="147" y="128"/>
                    <a:pt x="160" y="128"/>
                  </a:cubicBezTo>
                  <a:cubicBezTo>
                    <a:pt x="164" y="128"/>
                    <a:pt x="167" y="129"/>
                    <a:pt x="170" y="130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7" y="122"/>
                    <a:pt x="179" y="116"/>
                    <a:pt x="180" y="110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8" y="101"/>
                    <a:pt x="160" y="91"/>
                    <a:pt x="160" y="80"/>
                  </a:cubicBezTo>
                  <a:cubicBezTo>
                    <a:pt x="160" y="70"/>
                    <a:pt x="166" y="61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3" y="50"/>
                    <a:pt x="170" y="45"/>
                    <a:pt x="166" y="40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7" y="38"/>
                    <a:pt x="153" y="39"/>
                    <a:pt x="150" y="39"/>
                  </a:cubicBezTo>
                  <a:cubicBezTo>
                    <a:pt x="137" y="39"/>
                    <a:pt x="126" y="28"/>
                    <a:pt x="126" y="15"/>
                  </a:cubicBezTo>
                  <a:cubicBezTo>
                    <a:pt x="126" y="13"/>
                    <a:pt x="126" y="12"/>
                    <a:pt x="126" y="10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0" y="4"/>
                    <a:pt x="114" y="2"/>
                    <a:pt x="108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11"/>
                    <a:pt x="89" y="18"/>
                    <a:pt x="79" y="18"/>
                  </a:cubicBezTo>
                  <a:cubicBezTo>
                    <a:pt x="71" y="18"/>
                    <a:pt x="63" y="13"/>
                    <a:pt x="59" y="7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9"/>
                    <a:pt x="43" y="12"/>
                    <a:pt x="38" y="15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9"/>
                    <a:pt x="39" y="22"/>
                    <a:pt x="39" y="25"/>
                  </a:cubicBezTo>
                  <a:cubicBezTo>
                    <a:pt x="39" y="39"/>
                    <a:pt x="28" y="49"/>
                    <a:pt x="15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1" y="73"/>
                    <a:pt x="15" y="80"/>
                    <a:pt x="15" y="89"/>
                  </a:cubicBezTo>
                  <a:cubicBezTo>
                    <a:pt x="15" y="99"/>
                    <a:pt x="9" y="107"/>
                    <a:pt x="1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3" y="130"/>
                    <a:pt x="18" y="128"/>
                    <a:pt x="23" y="128"/>
                  </a:cubicBezTo>
                  <a:cubicBezTo>
                    <a:pt x="36" y="128"/>
                    <a:pt x="47" y="139"/>
                    <a:pt x="47" y="152"/>
                  </a:cubicBezTo>
                  <a:cubicBezTo>
                    <a:pt x="47" y="157"/>
                    <a:pt x="45" y="162"/>
                    <a:pt x="43" y="166"/>
                  </a:cubicBezTo>
                  <a:cubicBezTo>
                    <a:pt x="40" y="169"/>
                    <a:pt x="40" y="169"/>
                    <a:pt x="40" y="169"/>
                  </a:cubicBezTo>
                  <a:cubicBezTo>
                    <a:pt x="54" y="177"/>
                    <a:pt x="54" y="177"/>
                    <a:pt x="54" y="177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7" y="176"/>
                    <a:pt x="67" y="176"/>
                    <a:pt x="67" y="176"/>
                  </a:cubicBezTo>
                  <a:cubicBezTo>
                    <a:pt x="71" y="167"/>
                    <a:pt x="79" y="161"/>
                    <a:pt x="89" y="161"/>
                  </a:cubicBezTo>
                  <a:cubicBezTo>
                    <a:pt x="99" y="161"/>
                    <a:pt x="108" y="167"/>
                    <a:pt x="112" y="176"/>
                  </a:cubicBezTo>
                  <a:lnTo>
                    <a:pt x="113" y="181"/>
                  </a:lnTo>
                  <a:close/>
                  <a:moveTo>
                    <a:pt x="194" y="215"/>
                  </a:moveTo>
                  <a:cubicBezTo>
                    <a:pt x="178" y="209"/>
                    <a:pt x="169" y="192"/>
                    <a:pt x="174" y="175"/>
                  </a:cubicBezTo>
                  <a:cubicBezTo>
                    <a:pt x="179" y="159"/>
                    <a:pt x="197" y="150"/>
                    <a:pt x="213" y="156"/>
                  </a:cubicBezTo>
                  <a:cubicBezTo>
                    <a:pt x="229" y="161"/>
                    <a:pt x="238" y="178"/>
                    <a:pt x="233" y="195"/>
                  </a:cubicBezTo>
                  <a:cubicBezTo>
                    <a:pt x="228" y="211"/>
                    <a:pt x="210" y="220"/>
                    <a:pt x="194" y="215"/>
                  </a:cubicBezTo>
                  <a:close/>
                  <a:moveTo>
                    <a:pt x="200" y="241"/>
                  </a:moveTo>
                  <a:cubicBezTo>
                    <a:pt x="208" y="242"/>
                    <a:pt x="208" y="242"/>
                    <a:pt x="208" y="242"/>
                  </a:cubicBezTo>
                  <a:cubicBezTo>
                    <a:pt x="211" y="241"/>
                    <a:pt x="215" y="241"/>
                    <a:pt x="218" y="240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8" y="238"/>
                    <a:pt x="218" y="238"/>
                    <a:pt x="218" y="238"/>
                  </a:cubicBezTo>
                  <a:cubicBezTo>
                    <a:pt x="217" y="235"/>
                    <a:pt x="218" y="232"/>
                    <a:pt x="218" y="230"/>
                  </a:cubicBezTo>
                  <a:cubicBezTo>
                    <a:pt x="221" y="222"/>
                    <a:pt x="229" y="218"/>
                    <a:pt x="237" y="220"/>
                  </a:cubicBezTo>
                  <a:cubicBezTo>
                    <a:pt x="238" y="221"/>
                    <a:pt x="240" y="222"/>
                    <a:pt x="242" y="223"/>
                  </a:cubicBezTo>
                  <a:cubicBezTo>
                    <a:pt x="243" y="225"/>
                    <a:pt x="243" y="225"/>
                    <a:pt x="243" y="225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0"/>
                    <a:pt x="249" y="217"/>
                    <a:pt x="251" y="214"/>
                  </a:cubicBezTo>
                  <a:cubicBezTo>
                    <a:pt x="253" y="210"/>
                    <a:pt x="253" y="210"/>
                    <a:pt x="253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46" y="206"/>
                    <a:pt x="243" y="199"/>
                    <a:pt x="245" y="193"/>
                  </a:cubicBezTo>
                  <a:cubicBezTo>
                    <a:pt x="247" y="187"/>
                    <a:pt x="252" y="183"/>
                    <a:pt x="258" y="183"/>
                  </a:cubicBezTo>
                  <a:cubicBezTo>
                    <a:pt x="258" y="183"/>
                    <a:pt x="258" y="183"/>
                    <a:pt x="258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78"/>
                    <a:pt x="257" y="175"/>
                    <a:pt x="256" y="171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3" y="169"/>
                    <a:pt x="253" y="169"/>
                    <a:pt x="253" y="169"/>
                  </a:cubicBezTo>
                  <a:cubicBezTo>
                    <a:pt x="251" y="169"/>
                    <a:pt x="249" y="169"/>
                    <a:pt x="247" y="168"/>
                  </a:cubicBezTo>
                  <a:cubicBezTo>
                    <a:pt x="240" y="165"/>
                    <a:pt x="235" y="157"/>
                    <a:pt x="238" y="150"/>
                  </a:cubicBezTo>
                  <a:cubicBezTo>
                    <a:pt x="238" y="149"/>
                    <a:pt x="239" y="148"/>
                    <a:pt x="239" y="147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9" y="145"/>
                    <a:pt x="239" y="145"/>
                    <a:pt x="239" y="145"/>
                  </a:cubicBezTo>
                  <a:cubicBezTo>
                    <a:pt x="237" y="142"/>
                    <a:pt x="234" y="140"/>
                    <a:pt x="230" y="138"/>
                  </a:cubicBezTo>
                  <a:cubicBezTo>
                    <a:pt x="227" y="137"/>
                    <a:pt x="227" y="137"/>
                    <a:pt x="227" y="137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2" y="142"/>
                    <a:pt x="216" y="144"/>
                    <a:pt x="211" y="142"/>
                  </a:cubicBezTo>
                  <a:cubicBezTo>
                    <a:pt x="206" y="141"/>
                    <a:pt x="202" y="137"/>
                    <a:pt x="201" y="133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5" y="132"/>
                    <a:pt x="191" y="132"/>
                    <a:pt x="188" y="133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7" y="136"/>
                    <a:pt x="187" y="138"/>
                    <a:pt x="187" y="140"/>
                  </a:cubicBezTo>
                  <a:cubicBezTo>
                    <a:pt x="184" y="147"/>
                    <a:pt x="176" y="151"/>
                    <a:pt x="168" y="149"/>
                  </a:cubicBezTo>
                  <a:cubicBezTo>
                    <a:pt x="167" y="148"/>
                    <a:pt x="166" y="148"/>
                    <a:pt x="166" y="148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57" y="156"/>
                    <a:pt x="157" y="156"/>
                    <a:pt x="157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62" y="162"/>
                    <a:pt x="163" y="166"/>
                    <a:pt x="161" y="171"/>
                  </a:cubicBezTo>
                  <a:cubicBezTo>
                    <a:pt x="160" y="177"/>
                    <a:pt x="155" y="181"/>
                    <a:pt x="149" y="181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48" y="191"/>
                    <a:pt x="148" y="191"/>
                    <a:pt x="148" y="191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50" y="195"/>
                    <a:pt x="150" y="195"/>
                    <a:pt x="150" y="195"/>
                  </a:cubicBezTo>
                  <a:cubicBezTo>
                    <a:pt x="153" y="194"/>
                    <a:pt x="155" y="194"/>
                    <a:pt x="158" y="195"/>
                  </a:cubicBezTo>
                  <a:cubicBezTo>
                    <a:pt x="166" y="197"/>
                    <a:pt x="170" y="205"/>
                    <a:pt x="168" y="213"/>
                  </a:cubicBezTo>
                  <a:cubicBezTo>
                    <a:pt x="167" y="216"/>
                    <a:pt x="165" y="218"/>
                    <a:pt x="163" y="220"/>
                  </a:cubicBezTo>
                  <a:cubicBezTo>
                    <a:pt x="160" y="221"/>
                    <a:pt x="160" y="221"/>
                    <a:pt x="160" y="221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5" y="230"/>
                    <a:pt x="175" y="230"/>
                    <a:pt x="175" y="230"/>
                  </a:cubicBezTo>
                  <a:cubicBezTo>
                    <a:pt x="178" y="226"/>
                    <a:pt x="184" y="224"/>
                    <a:pt x="190" y="226"/>
                  </a:cubicBezTo>
                  <a:cubicBezTo>
                    <a:pt x="196" y="228"/>
                    <a:pt x="199" y="233"/>
                    <a:pt x="200" y="239"/>
                  </a:cubicBezTo>
                  <a:lnTo>
                    <a:pt x="20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cxnSp>
        <p:nvCxnSpPr>
          <p:cNvPr id="154" name="Gerade Verbindung 153"/>
          <p:cNvCxnSpPr/>
          <p:nvPr/>
        </p:nvCxnSpPr>
        <p:spPr bwMode="gray">
          <a:xfrm>
            <a:off x="7977666" y="3956469"/>
            <a:ext cx="504825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6"/>
          <p:cNvSpPr>
            <a:spLocks noChangeAspect="1" noEditPoints="1"/>
          </p:cNvSpPr>
          <p:nvPr/>
        </p:nvSpPr>
        <p:spPr bwMode="gray">
          <a:xfrm>
            <a:off x="8248998" y="4017727"/>
            <a:ext cx="160371" cy="216217"/>
          </a:xfrm>
          <a:custGeom>
            <a:avLst/>
            <a:gdLst>
              <a:gd name="T0" fmla="*/ 2147483647 w 200"/>
              <a:gd name="T1" fmla="*/ 2147483647 h 256"/>
              <a:gd name="T2" fmla="*/ 2147483647 w 200"/>
              <a:gd name="T3" fmla="*/ 2147483647 h 256"/>
              <a:gd name="T4" fmla="*/ 2147483647 w 200"/>
              <a:gd name="T5" fmla="*/ 2147483647 h 256"/>
              <a:gd name="T6" fmla="*/ 2147483647 w 200"/>
              <a:gd name="T7" fmla="*/ 2147483647 h 256"/>
              <a:gd name="T8" fmla="*/ 2147483647 w 200"/>
              <a:gd name="T9" fmla="*/ 0 h 256"/>
              <a:gd name="T10" fmla="*/ 2147483647 w 200"/>
              <a:gd name="T11" fmla="*/ 2147483647 h 256"/>
              <a:gd name="T12" fmla="*/ 2147483647 w 200"/>
              <a:gd name="T13" fmla="*/ 2147483647 h 256"/>
              <a:gd name="T14" fmla="*/ 2147483647 w 200"/>
              <a:gd name="T15" fmla="*/ 2147483647 h 256"/>
              <a:gd name="T16" fmla="*/ 2147483647 w 200"/>
              <a:gd name="T17" fmla="*/ 2147483647 h 256"/>
              <a:gd name="T18" fmla="*/ 0 w 200"/>
              <a:gd name="T19" fmla="*/ 2147483647 h 256"/>
              <a:gd name="T20" fmla="*/ 0 w 200"/>
              <a:gd name="T21" fmla="*/ 2147483647 h 256"/>
              <a:gd name="T22" fmla="*/ 2147483647 w 200"/>
              <a:gd name="T23" fmla="*/ 2147483647 h 256"/>
              <a:gd name="T24" fmla="*/ 2147483647 w 200"/>
              <a:gd name="T25" fmla="*/ 2147483647 h 256"/>
              <a:gd name="T26" fmla="*/ 2147483647 w 200"/>
              <a:gd name="T27" fmla="*/ 2147483647 h 256"/>
              <a:gd name="T28" fmla="*/ 2147483647 w 200"/>
              <a:gd name="T29" fmla="*/ 2147483647 h 256"/>
              <a:gd name="T30" fmla="*/ 2147483647 w 200"/>
              <a:gd name="T31" fmla="*/ 2147483647 h 256"/>
              <a:gd name="T32" fmla="*/ 2147483647 w 200"/>
              <a:gd name="T33" fmla="*/ 2147483647 h 256"/>
              <a:gd name="T34" fmla="*/ 2147483647 w 200"/>
              <a:gd name="T35" fmla="*/ 2147483647 h 256"/>
              <a:gd name="T36" fmla="*/ 2147483647 w 200"/>
              <a:gd name="T37" fmla="*/ 2147483647 h 256"/>
              <a:gd name="T38" fmla="*/ 2147483647 w 200"/>
              <a:gd name="T39" fmla="*/ 2147483647 h 256"/>
              <a:gd name="T40" fmla="*/ 2147483647 w 200"/>
              <a:gd name="T41" fmla="*/ 2147483647 h 256"/>
              <a:gd name="T42" fmla="*/ 2147483647 w 200"/>
              <a:gd name="T43" fmla="*/ 2147483647 h 256"/>
              <a:gd name="T44" fmla="*/ 2147483647 w 200"/>
              <a:gd name="T45" fmla="*/ 2147483647 h 256"/>
              <a:gd name="T46" fmla="*/ 2147483647 w 200"/>
              <a:gd name="T47" fmla="*/ 2147483647 h 256"/>
              <a:gd name="T48" fmla="*/ 2147483647 w 200"/>
              <a:gd name="T49" fmla="*/ 2147483647 h 256"/>
              <a:gd name="T50" fmla="*/ 2147483647 w 200"/>
              <a:gd name="T51" fmla="*/ 2147483647 h 256"/>
              <a:gd name="T52" fmla="*/ 2147483647 w 200"/>
              <a:gd name="T53" fmla="*/ 2147483647 h 256"/>
              <a:gd name="T54" fmla="*/ 2147483647 w 200"/>
              <a:gd name="T55" fmla="*/ 2147483647 h 256"/>
              <a:gd name="T56" fmla="*/ 2147483647 w 200"/>
              <a:gd name="T57" fmla="*/ 2147483647 h 256"/>
              <a:gd name="T58" fmla="*/ 2147483647 w 200"/>
              <a:gd name="T59" fmla="*/ 2147483647 h 256"/>
              <a:gd name="T60" fmla="*/ 2147483647 w 200"/>
              <a:gd name="T61" fmla="*/ 2147483647 h 256"/>
              <a:gd name="T62" fmla="*/ 2147483647 w 200"/>
              <a:gd name="T63" fmla="*/ 2147483647 h 25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00" h="256">
                <a:moveTo>
                  <a:pt x="19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72"/>
                  <a:pt x="172" y="72"/>
                  <a:pt x="172" y="72"/>
                </a:cubicBezTo>
                <a:cubicBezTo>
                  <a:pt x="172" y="32"/>
                  <a:pt x="140" y="0"/>
                  <a:pt x="100" y="0"/>
                </a:cubicBezTo>
                <a:cubicBezTo>
                  <a:pt x="60" y="0"/>
                  <a:pt x="28" y="32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31"/>
                  <a:pt x="0" y="136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52"/>
                  <a:pt x="4" y="256"/>
                  <a:pt x="8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6" y="256"/>
                  <a:pt x="200" y="252"/>
                  <a:pt x="200" y="2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200" y="131"/>
                  <a:pt x="196" y="128"/>
                  <a:pt x="192" y="128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48"/>
                  <a:pt x="76" y="28"/>
                  <a:pt x="100" y="28"/>
                </a:cubicBezTo>
                <a:cubicBezTo>
                  <a:pt x="124" y="28"/>
                  <a:pt x="144" y="48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56" y="128"/>
                  <a:pt x="56" y="128"/>
                  <a:pt x="56" y="128"/>
                </a:cubicBezTo>
                <a:lnTo>
                  <a:pt x="56" y="72"/>
                </a:lnTo>
                <a:close/>
                <a:moveTo>
                  <a:pt x="115" y="212"/>
                </a:moveTo>
                <a:cubicBezTo>
                  <a:pt x="85" y="212"/>
                  <a:pt x="85" y="212"/>
                  <a:pt x="85" y="212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8" y="182"/>
                  <a:pt x="84" y="176"/>
                  <a:pt x="84" y="169"/>
                </a:cubicBezTo>
                <a:cubicBezTo>
                  <a:pt x="84" y="160"/>
                  <a:pt x="91" y="153"/>
                  <a:pt x="100" y="153"/>
                </a:cubicBezTo>
                <a:cubicBezTo>
                  <a:pt x="109" y="153"/>
                  <a:pt x="116" y="160"/>
                  <a:pt x="116" y="169"/>
                </a:cubicBezTo>
                <a:cubicBezTo>
                  <a:pt x="116" y="176"/>
                  <a:pt x="112" y="182"/>
                  <a:pt x="105" y="184"/>
                </a:cubicBezTo>
                <a:lnTo>
                  <a:pt x="115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AU"/>
          </a:p>
        </p:txBody>
      </p:sp>
      <p:sp>
        <p:nvSpPr>
          <p:cNvPr id="159" name="Ellipse 158"/>
          <p:cNvSpPr/>
          <p:nvPr/>
        </p:nvSpPr>
        <p:spPr bwMode="gray">
          <a:xfrm>
            <a:off x="8572440" y="4552587"/>
            <a:ext cx="619082" cy="554999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6" name="Textfeld 5"/>
          <p:cNvSpPr txBox="1"/>
          <p:nvPr/>
        </p:nvSpPr>
        <p:spPr bwMode="gray">
          <a:xfrm>
            <a:off x="8020709" y="2228557"/>
            <a:ext cx="50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FF"/>
                </a:solidFill>
              </a:rPr>
              <a:t>€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 bwMode="gray">
          <a:xfrm>
            <a:off x="7977309" y="3923791"/>
            <a:ext cx="50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FF"/>
                </a:solidFill>
              </a:rPr>
              <a:t>€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 bwMode="gray">
          <a:xfrm>
            <a:off x="8037444" y="3080828"/>
            <a:ext cx="50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FFFF"/>
                </a:solidFill>
              </a:rPr>
              <a:t>€</a:t>
            </a:r>
            <a:endParaRPr lang="de-DE" b="1" dirty="0">
              <a:solidFill>
                <a:srgbClr val="FFFFFF"/>
              </a:solidFill>
            </a:endParaRPr>
          </a:p>
        </p:txBody>
      </p:sp>
      <p:cxnSp>
        <p:nvCxnSpPr>
          <p:cNvPr id="7" name="Gerade Verbindung 6"/>
          <p:cNvCxnSpPr>
            <a:stCxn id="81" idx="5"/>
            <a:endCxn id="45" idx="1"/>
          </p:cNvCxnSpPr>
          <p:nvPr/>
        </p:nvCxnSpPr>
        <p:spPr bwMode="gray">
          <a:xfrm>
            <a:off x="6036226" y="1375677"/>
            <a:ext cx="284964" cy="865079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Gerade Verbindung 84"/>
          <p:cNvCxnSpPr>
            <a:stCxn id="40" idx="5"/>
            <a:endCxn id="39" idx="1"/>
          </p:cNvCxnSpPr>
          <p:nvPr/>
        </p:nvCxnSpPr>
        <p:spPr bwMode="gray">
          <a:xfrm>
            <a:off x="6036226" y="2013660"/>
            <a:ext cx="284964" cy="1091216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Gerade Verbindung 87"/>
          <p:cNvCxnSpPr>
            <a:stCxn id="43" idx="6"/>
            <a:endCxn id="55" idx="1"/>
          </p:cNvCxnSpPr>
          <p:nvPr/>
        </p:nvCxnSpPr>
        <p:spPr bwMode="gray">
          <a:xfrm flipV="1">
            <a:off x="6057382" y="3968996"/>
            <a:ext cx="263808" cy="15139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Gerade Verbindung 92"/>
          <p:cNvCxnSpPr>
            <a:stCxn id="101" idx="5"/>
            <a:endCxn id="95" idx="1"/>
          </p:cNvCxnSpPr>
          <p:nvPr/>
        </p:nvCxnSpPr>
        <p:spPr bwMode="gray">
          <a:xfrm>
            <a:off x="6036226" y="4649981"/>
            <a:ext cx="284964" cy="18313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Gerade Verbindung 96"/>
          <p:cNvCxnSpPr>
            <a:stCxn id="111" idx="5"/>
            <a:endCxn id="104" idx="1"/>
          </p:cNvCxnSpPr>
          <p:nvPr/>
        </p:nvCxnSpPr>
        <p:spPr bwMode="gray">
          <a:xfrm>
            <a:off x="6036226" y="5275735"/>
            <a:ext cx="285088" cy="42150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Ellipse 79"/>
          <p:cNvSpPr/>
          <p:nvPr/>
        </p:nvSpPr>
        <p:spPr bwMode="gray">
          <a:xfrm>
            <a:off x="8553500" y="5373270"/>
            <a:ext cx="648000" cy="6480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82" name="Ellipse 81"/>
          <p:cNvSpPr/>
          <p:nvPr/>
        </p:nvSpPr>
        <p:spPr bwMode="gray">
          <a:xfrm>
            <a:off x="8605540" y="5529044"/>
            <a:ext cx="557037" cy="348124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sz="1000" dirty="0" smtClean="0">
                <a:solidFill>
                  <a:schemeClr val="bg2"/>
                </a:solidFill>
              </a:rPr>
              <a:t>&lt;</a:t>
            </a:r>
            <a:endParaRPr lang="de-DE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9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 bwMode="gray">
          <a:xfrm flipH="1">
            <a:off x="5097463" y="2924175"/>
            <a:ext cx="4321175" cy="129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48000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 bwMode="gray">
          <a:xfrm>
            <a:off x="631825" y="1484313"/>
            <a:ext cx="4321175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48000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 bwMode="gray">
          <a:xfrm>
            <a:off x="4953000" y="1482725"/>
            <a:ext cx="4464050" cy="12985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48000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 bwMode="gray">
          <a:xfrm>
            <a:off x="631825" y="2924175"/>
            <a:ext cx="4321175" cy="129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48000"/>
          <a:lstStyle/>
          <a:p>
            <a:pP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487" name="Titel 5"/>
          <p:cNvSpPr>
            <a:spLocks noGrp="1"/>
          </p:cNvSpPr>
          <p:nvPr>
            <p:ph type="title"/>
          </p:nvPr>
        </p:nvSpPr>
        <p:spPr bwMode="gray"/>
        <p:txBody>
          <a:bodyPr lIns="0" tIns="28804" rIns="0" bIns="0"/>
          <a:lstStyle/>
          <a:p>
            <a:pPr eaLnBrk="1" hangingPunct="1"/>
            <a:r>
              <a:rPr lang="en-US" smtClean="0"/>
              <a:t>Dräger Interlock</a:t>
            </a:r>
            <a:r>
              <a:rPr lang="en-US" baseline="30000" smtClean="0"/>
              <a:t>®</a:t>
            </a:r>
            <a:r>
              <a:rPr lang="en-US" smtClean="0"/>
              <a:t> 7000</a:t>
            </a:r>
            <a:br>
              <a:rPr lang="en-US" smtClean="0"/>
            </a:br>
            <a:r>
              <a:rPr lang="en-US" b="0" smtClean="0"/>
              <a:t>Markets we are in</a:t>
            </a:r>
            <a:endParaRPr lang="en-US" altLang="de-DE" b="0" dirty="0" smtClean="0"/>
          </a:p>
        </p:txBody>
      </p:sp>
      <p:sp>
        <p:nvSpPr>
          <p:cNvPr id="45" name="Ellipse 44" hidden="1"/>
          <p:cNvSpPr/>
          <p:nvPr/>
        </p:nvSpPr>
        <p:spPr bwMode="gray">
          <a:xfrm rot="17406321">
            <a:off x="2231204" y="1130300"/>
            <a:ext cx="5435036" cy="5435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</a:rPr>
              <a:t>Mining</a:t>
            </a:r>
          </a:p>
        </p:txBody>
      </p:sp>
      <p:sp>
        <p:nvSpPr>
          <p:cNvPr id="58" name="Ellipse 57" hidden="1"/>
          <p:cNvSpPr/>
          <p:nvPr/>
        </p:nvSpPr>
        <p:spPr bwMode="gray">
          <a:xfrm>
            <a:off x="2231204" y="1130300"/>
            <a:ext cx="5435036" cy="5435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</a:rPr>
              <a:t>Police</a:t>
            </a:r>
          </a:p>
        </p:txBody>
      </p:sp>
      <p:sp>
        <p:nvSpPr>
          <p:cNvPr id="60" name="Ellipse 59" hidden="1"/>
          <p:cNvSpPr/>
          <p:nvPr/>
        </p:nvSpPr>
        <p:spPr bwMode="gray">
          <a:xfrm rot="4335645">
            <a:off x="2231204" y="1130300"/>
            <a:ext cx="5435036" cy="54350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46" name="Ellipse 45" hidden="1"/>
          <p:cNvSpPr/>
          <p:nvPr/>
        </p:nvSpPr>
        <p:spPr bwMode="gray">
          <a:xfrm rot="2039201">
            <a:off x="2326706" y="1263144"/>
            <a:ext cx="5256514" cy="52565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</a:rPr>
              <a:t>Oil &amp; Gas</a:t>
            </a:r>
          </a:p>
        </p:txBody>
      </p:sp>
      <p:sp>
        <p:nvSpPr>
          <p:cNvPr id="59" name="Ellipse 58" hidden="1"/>
          <p:cNvSpPr/>
          <p:nvPr/>
        </p:nvSpPr>
        <p:spPr bwMode="gray">
          <a:xfrm rot="19181427">
            <a:off x="2326706" y="1263144"/>
            <a:ext cx="5256514" cy="52565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ArchUp">
              <a:avLst/>
            </a:prstTxWarp>
          </a:bodyPr>
          <a:lstStyle/>
          <a:p>
            <a:pPr algn="ctr">
              <a:defRPr/>
            </a:pPr>
            <a:r>
              <a:rPr lang="de-DE" sz="2000" b="1">
                <a:solidFill>
                  <a:schemeClr val="bg1"/>
                </a:solidFill>
              </a:rPr>
              <a:t>xxx</a:t>
            </a:r>
          </a:p>
        </p:txBody>
      </p:sp>
      <p:sp>
        <p:nvSpPr>
          <p:cNvPr id="48" name="Rechteck 47"/>
          <p:cNvSpPr/>
          <p:nvPr/>
        </p:nvSpPr>
        <p:spPr bwMode="gray">
          <a:xfrm>
            <a:off x="6307139" y="2924175"/>
            <a:ext cx="1674486" cy="129698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de-DE" sz="1600" b="1" dirty="0" smtClean="0">
                <a:solidFill>
                  <a:srgbClr val="000099"/>
                </a:solidFill>
              </a:rPr>
              <a:t>Mining</a:t>
            </a:r>
            <a:br>
              <a:rPr lang="en-US" altLang="de-DE" sz="1600" b="1" dirty="0" smtClean="0">
                <a:solidFill>
                  <a:srgbClr val="000099"/>
                </a:solidFill>
              </a:rPr>
            </a:br>
            <a:endParaRPr lang="en-US" altLang="de-DE" sz="1200" dirty="0"/>
          </a:p>
        </p:txBody>
      </p:sp>
      <p:sp>
        <p:nvSpPr>
          <p:cNvPr id="20495" name="Rechteck 49"/>
          <p:cNvSpPr>
            <a:spLocks noChangeArrowheads="1"/>
          </p:cNvSpPr>
          <p:nvPr/>
        </p:nvSpPr>
        <p:spPr bwMode="gray">
          <a:xfrm>
            <a:off x="2181225" y="2924175"/>
            <a:ext cx="16224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de-DE" sz="1600" b="1" dirty="0" smtClean="0">
                <a:solidFill>
                  <a:srgbClr val="000099"/>
                </a:solidFill>
              </a:rPr>
              <a:t>Private use</a:t>
            </a:r>
            <a:br>
              <a:rPr lang="en-US" altLang="de-DE" sz="1600" b="1" dirty="0" smtClean="0">
                <a:solidFill>
                  <a:srgbClr val="000099"/>
                </a:solidFill>
              </a:rPr>
            </a:br>
            <a:endParaRPr lang="en-US" altLang="de-DE" sz="1200" dirty="0"/>
          </a:p>
        </p:txBody>
      </p:sp>
      <p:sp>
        <p:nvSpPr>
          <p:cNvPr id="20496" name="Rechteck 53"/>
          <p:cNvSpPr>
            <a:spLocks noChangeArrowheads="1"/>
          </p:cNvSpPr>
          <p:nvPr/>
        </p:nvSpPr>
        <p:spPr bwMode="gray">
          <a:xfrm>
            <a:off x="2144611" y="1484313"/>
            <a:ext cx="2016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de-DE" sz="1600" b="1" dirty="0" smtClean="0">
                <a:solidFill>
                  <a:srgbClr val="000099"/>
                </a:solidFill>
              </a:rPr>
              <a:t>Logistics</a:t>
            </a:r>
            <a:endParaRPr lang="en-US" altLang="de-DE" sz="1200" dirty="0"/>
          </a:p>
        </p:txBody>
      </p:sp>
      <p:sp>
        <p:nvSpPr>
          <p:cNvPr id="61" name="Rechteck 60"/>
          <p:cNvSpPr/>
          <p:nvPr/>
        </p:nvSpPr>
        <p:spPr bwMode="gray">
          <a:xfrm>
            <a:off x="6308723" y="1484313"/>
            <a:ext cx="1653851" cy="1296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de-DE" sz="1600" b="1" dirty="0" smtClean="0">
                <a:solidFill>
                  <a:srgbClr val="000099"/>
                </a:solidFill>
              </a:rPr>
              <a:t>Public transportation</a:t>
            </a:r>
            <a:br>
              <a:rPr lang="en-US" altLang="de-DE" sz="1600" b="1" dirty="0" smtClean="0">
                <a:solidFill>
                  <a:srgbClr val="000099"/>
                </a:solidFill>
              </a:rPr>
            </a:br>
            <a:endParaRPr lang="en-US" altLang="de-DE" sz="1200" dirty="0"/>
          </a:p>
        </p:txBody>
      </p:sp>
      <p:grpSp>
        <p:nvGrpSpPr>
          <p:cNvPr id="47" name="Gruppieren 46"/>
          <p:cNvGrpSpPr/>
          <p:nvPr/>
        </p:nvGrpSpPr>
        <p:grpSpPr bwMode="gray">
          <a:xfrm>
            <a:off x="3609975" y="2229991"/>
            <a:ext cx="2686050" cy="2686050"/>
            <a:chOff x="3609975" y="2229991"/>
            <a:chExt cx="2686050" cy="2686050"/>
          </a:xfrm>
        </p:grpSpPr>
        <p:sp>
          <p:nvSpPr>
            <p:cNvPr id="49" name="Ellipse 48"/>
            <p:cNvSpPr/>
            <p:nvPr/>
          </p:nvSpPr>
          <p:spPr bwMode="gray">
            <a:xfrm>
              <a:off x="3743325" y="2363341"/>
              <a:ext cx="2419350" cy="24193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llipse 52"/>
            <p:cNvSpPr/>
            <p:nvPr/>
          </p:nvSpPr>
          <p:spPr bwMode="gray">
            <a:xfrm>
              <a:off x="3609975" y="2229991"/>
              <a:ext cx="2686050" cy="268605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Ellipse 53"/>
            <p:cNvSpPr/>
            <p:nvPr/>
          </p:nvSpPr>
          <p:spPr bwMode="gray">
            <a:xfrm>
              <a:off x="3743325" y="2363341"/>
              <a:ext cx="2419350" cy="241935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Ellipse 54"/>
            <p:cNvSpPr/>
            <p:nvPr/>
          </p:nvSpPr>
          <p:spPr bwMode="gray">
            <a:xfrm>
              <a:off x="3803650" y="2423666"/>
              <a:ext cx="2298700" cy="2298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400" dirty="0"/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08730" y="4126796"/>
            <a:ext cx="403159" cy="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Eingekerbter Richtungspfeil 72"/>
          <p:cNvSpPr/>
          <p:nvPr/>
        </p:nvSpPr>
        <p:spPr bwMode="gray">
          <a:xfrm flipH="1">
            <a:off x="3621088" y="3500438"/>
            <a:ext cx="107950" cy="144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Eingekerbter Richtungspfeil 73"/>
          <p:cNvSpPr/>
          <p:nvPr/>
        </p:nvSpPr>
        <p:spPr bwMode="gray">
          <a:xfrm rot="2700000" flipH="1">
            <a:off x="4017963" y="2581275"/>
            <a:ext cx="107950" cy="1444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Eingekerbter Richtungspfeil 38"/>
          <p:cNvSpPr/>
          <p:nvPr/>
        </p:nvSpPr>
        <p:spPr bwMode="gray">
          <a:xfrm rot="18900000">
            <a:off x="5780088" y="2581275"/>
            <a:ext cx="107950" cy="1444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Eingekerbter Richtungspfeil 39"/>
          <p:cNvSpPr/>
          <p:nvPr/>
        </p:nvSpPr>
        <p:spPr bwMode="gray">
          <a:xfrm>
            <a:off x="6176963" y="3500438"/>
            <a:ext cx="107950" cy="144462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 bwMode="gray">
          <a:xfrm>
            <a:off x="713310" y="2996940"/>
            <a:ext cx="1440200" cy="11521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DCDCDC"/>
              </a:solidFill>
            </a:endParaRPr>
          </a:p>
        </p:txBody>
      </p:sp>
      <p:sp>
        <p:nvSpPr>
          <p:cNvPr id="51" name="Rechteck 50"/>
          <p:cNvSpPr/>
          <p:nvPr/>
        </p:nvSpPr>
        <p:spPr bwMode="gray">
          <a:xfrm>
            <a:off x="7905410" y="1556900"/>
            <a:ext cx="1440200" cy="115216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1" name="Rechteck 40"/>
          <p:cNvSpPr/>
          <p:nvPr/>
        </p:nvSpPr>
        <p:spPr bwMode="gray">
          <a:xfrm>
            <a:off x="704610" y="1556760"/>
            <a:ext cx="1440200" cy="11521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>
              <a:solidFill>
                <a:srgbClr val="DCDCDC"/>
              </a:solidFill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985521" y="2978213"/>
            <a:ext cx="1953166" cy="1206707"/>
            <a:chOff x="3575890" y="2978765"/>
            <a:chExt cx="2870268" cy="177331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0" t="22870" r="5787" b="24583"/>
            <a:stretch/>
          </p:blipFill>
          <p:spPr>
            <a:xfrm>
              <a:off x="3575890" y="2978765"/>
              <a:ext cx="2860634" cy="1763564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733612" y="4612375"/>
              <a:ext cx="579438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6200000">
              <a:off x="6086589" y="4224950"/>
              <a:ext cx="579438" cy="13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410" y="2996940"/>
            <a:ext cx="1440000" cy="11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33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EOFTHISPRESENTATION" val="12.12.2012"/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.1249609;14.25;14.37496;27.75;27.87496;42.75;42.87496;56.25;"/>
  <p:tag name="VCT-BULLETVISIBILITY" val="G 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2/18/2014 12:53:43"/>
  <p:tag name="VCTMASTER" val="125_Jahre_Template_PPT_Vorlag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ContentArea"/>
  <p:tag name="DATE" val="03/13/2014 10:05: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BODY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125_Jahre_Template_PPT_Vorlage">
  <a:themeElements>
    <a:clrScheme name="Draeger 2012-12">
      <a:dk1>
        <a:srgbClr val="000000"/>
      </a:dk1>
      <a:lt1>
        <a:srgbClr val="FFFFFF"/>
      </a:lt1>
      <a:dk2>
        <a:srgbClr val="B2B2B2"/>
      </a:dk2>
      <a:lt2>
        <a:srgbClr val="DCDCDC"/>
      </a:lt2>
      <a:accent1>
        <a:srgbClr val="000099"/>
      </a:accent1>
      <a:accent2>
        <a:srgbClr val="666666"/>
      </a:accent2>
      <a:accent3>
        <a:srgbClr val="B2B2B2"/>
      </a:accent3>
      <a:accent4>
        <a:srgbClr val="FFFFFF"/>
      </a:accent4>
      <a:accent5>
        <a:srgbClr val="78AFE6"/>
      </a:accent5>
      <a:accent6>
        <a:srgbClr val="D6E7F7"/>
      </a:accent6>
      <a:hlink>
        <a:srgbClr val="000000"/>
      </a:hlink>
      <a:folHlink>
        <a:srgbClr val="000000"/>
      </a:folHlink>
    </a:clrScheme>
    <a:fontScheme name="Draeger 2012-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5_Jahre_Template_PPT_Vorlage 1">
        <a:dk1>
          <a:srgbClr val="000000"/>
        </a:dk1>
        <a:lt1>
          <a:srgbClr val="FFFFFF"/>
        </a:lt1>
        <a:dk2>
          <a:srgbClr val="B2B2B2"/>
        </a:dk2>
        <a:lt2>
          <a:srgbClr val="DCDCDC"/>
        </a:lt2>
        <a:accent1>
          <a:srgbClr val="000099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5C5C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räger-Blau / Dräger-blue">
      <a:srgbClr val="000099"/>
    </a:custClr>
    <a:custClr name="Dunkelgrau / Dark-grey">
      <a:srgbClr val="666666"/>
    </a:custClr>
    <a:custClr name="Mittelgrau / Mid-grey">
      <a:srgbClr val="B2B2B2"/>
    </a:custClr>
    <a:custClr name="Weiß / White">
      <a:srgbClr val="FFFFFF"/>
    </a:custClr>
    <a:custClr name="Blau / Blue">
      <a:srgbClr val="78AFE6"/>
    </a:custClr>
    <a:custClr name="Hellblau/ Light Blue">
      <a:srgbClr val="D6E7F7"/>
    </a:custClr>
    <a:custClr name="Orange / Orange">
      <a:srgbClr val="F6A800"/>
    </a:custClr>
    <a:custClr name="Rot / Red">
      <a:srgbClr val="CC6600"/>
    </a:custClr>
    <a:custClr name="Sand / Sand">
      <a:srgbClr val="E8DFD1"/>
    </a:custClr>
    <a:custClr name="Grün / Green">
      <a:srgbClr val="B9C54A"/>
    </a:custClr>
  </a:custClr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10649026F2E46B3EE15891B3F38AB" ma:contentTypeVersion="30" ma:contentTypeDescription="Create a new document." ma:contentTypeScope="" ma:versionID="8c4666033168d375807b62775a23b24c">
  <xsd:schema xmlns:xsd="http://www.w3.org/2001/XMLSchema" xmlns:xs="http://www.w3.org/2001/XMLSchema" xmlns:p="http://schemas.microsoft.com/office/2006/metadata/properties" xmlns:ns2="c9fa1868-90ac-42b9-9d64-4d7d77451b36" xmlns:ns3="542c6ce8-6091-4ddf-a472-76fff85caa60" targetNamespace="http://schemas.microsoft.com/office/2006/metadata/properties" ma:root="true" ma:fieldsID="42365a8ec9f8d9ac38d18965d3139974" ns2:_="" ns3:_="">
    <xsd:import namespace="c9fa1868-90ac-42b9-9d64-4d7d77451b36"/>
    <xsd:import namespace="542c6ce8-6091-4ddf-a472-76fff85caa60"/>
    <xsd:element name="properties">
      <xsd:complexType>
        <xsd:sequence>
          <xsd:element name="documentManagement">
            <xsd:complexType>
              <xsd:all>
                <xsd:element ref="ns2:y9ds" minOccurs="0"/>
                <xsd:element ref="ns2:o39q" minOccurs="0"/>
                <xsd:element ref="ns2:e4zc" minOccurs="0"/>
                <xsd:element ref="ns2:avpe" minOccurs="0"/>
                <xsd:element ref="ns3:TaxCatchAll" minOccurs="0"/>
                <xsd:element ref="ns2:h06e7746884749baa2695eef6b98b41b" minOccurs="0"/>
                <xsd:element ref="ns2:i6245d54b2e2499f839d20e12b757cbd" minOccurs="0"/>
                <xsd:element ref="ns2:ia4f7f939bf8465ebdc96dc83bfdec05" minOccurs="0"/>
                <xsd:element ref="ns2:n91707ab60814f588ddc7bdd73e7621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a1868-90ac-42b9-9d64-4d7d77451b36" elementFormDefault="qualified">
    <xsd:import namespace="http://schemas.microsoft.com/office/2006/documentManagement/types"/>
    <xsd:import namespace="http://schemas.microsoft.com/office/infopath/2007/PartnerControls"/>
    <xsd:element name="y9ds" ma:index="2" nillable="true" ma:displayName="Language" ma:internalName="y9ds">
      <xsd:simpleType>
        <xsd:restriction base="dms:Text">
          <xsd:maxLength value="255"/>
        </xsd:restriction>
      </xsd:simpleType>
    </xsd:element>
    <xsd:element name="o39q" ma:index="3" nillable="true" ma:displayName="Category 1" ma:internalName="o39q">
      <xsd:simpleType>
        <xsd:restriction base="dms:Text">
          <xsd:maxLength value="255"/>
        </xsd:restriction>
      </xsd:simpleType>
    </xsd:element>
    <xsd:element name="e4zc" ma:index="4" nillable="true" ma:displayName="Category 2" ma:internalName="e4zc">
      <xsd:simpleType>
        <xsd:restriction base="dms:Text">
          <xsd:maxLength value="255"/>
        </xsd:restriction>
      </xsd:simpleType>
    </xsd:element>
    <xsd:element name="avpe" ma:index="5" nillable="true" ma:displayName="Category 3" ma:internalName="avpe">
      <xsd:simpleType>
        <xsd:restriction base="dms:Text">
          <xsd:maxLength value="255"/>
        </xsd:restriction>
      </xsd:simpleType>
    </xsd:element>
    <xsd:element name="h06e7746884749baa2695eef6b98b41b" ma:index="13" ma:taxonomy="true" ma:internalName="h06e7746884749baa2695eef6b98b41b" ma:taxonomyFieldName="EPProductNameDocument" ma:displayName="EPProductNameDocument" ma:readOnly="false" ma:default="" ma:fieldId="{106e7746-8847-49ba-a269-5eef6b98b41b}" ma:taxonomyMulti="true" ma:sspId="be30a397-4da1-4372-b4e4-07c87ee456ef" ma:termSetId="d12103e6-699b-4c19-b702-7c591332f2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245d54b2e2499f839d20e12b757cbd" ma:index="14" ma:taxonomy="true" ma:internalName="i6245d54b2e2499f839d20e12b757cbd" ma:taxonomyFieldName="EPProductDocumentMainCategory" ma:displayName="EPProductDocumentMainCategory" ma:readOnly="false" ma:default="10;#Kommunikations- und Vertriebsmaterial|337220d3-9180-4512-82d1-edb52081107b" ma:fieldId="{26245d54-b2e2-499f-839d-20e12b757cbd}" ma:sspId="be30a397-4da1-4372-b4e4-07c87ee456ef" ma:termSetId="d66d2e68-1018-43ea-94dc-edda9ad44d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4f7f939bf8465ebdc96dc83bfdec05" ma:index="15" ma:taxonomy="true" ma:internalName="ia4f7f939bf8465ebdc96dc83bfdec05" ma:taxonomyFieldName="EPProductDocumentCategory" ma:displayName="EPProductDocumentCategory" ma:readOnly="false" ma:default="11;#Präsentation (extern)|4ccce4cf-e2f7-47e8-b0fb-f00e5509cc1e" ma:fieldId="{2a4f7f93-9bf8-465e-bdc9-6dc83bfdec05}" ma:sspId="be30a397-4da1-4372-b4e4-07c87ee456ef" ma:termSetId="d66d2e68-1018-43ea-94dc-edda9ad44d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91707ab60814f588ddc7bdd73e76218" ma:index="16" ma:taxonomy="true" ma:internalName="n91707ab60814f588ddc7bdd73e76218" ma:taxonomyFieldName="EPProductLanguage" ma:displayName="EPProductLanguage" ma:readOnly="false" ma:default="" ma:fieldId="{791707ab-6081-4f58-8ddc-7bdd73e76218}" ma:taxonomyMulti="true" ma:sspId="be30a397-4da1-4372-b4e4-07c87ee456ef" ma:termSetId="ffb0f902-495c-4ab3-bedc-b95b2e442a0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c6ce8-6091-4ddf-a472-76fff85caa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01f06e-89f7-4292-a4a4-dce6dc96d226}" ma:internalName="TaxCatchAll" ma:showField="CatchAllData" ma:web="542c6ce8-6091-4ddf-a472-76fff85ca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9ds xmlns="c9fa1868-90ac-42b9-9d64-4d7d77451b36">EN</y9ds>
    <o39q xmlns="c9fa1868-90ac-42b9-9d64-4d7d77451b36">Alcohol / Drug Screening Devices</o39q>
    <avpe xmlns="c9fa1868-90ac-42b9-9d64-4d7d77451b36" xsi:nil="true"/>
    <e4zc xmlns="c9fa1868-90ac-42b9-9d64-4d7d77451b36">Interlock</e4zc>
    <i6245d54b2e2499f839d20e12b757cbd xmlns="c9fa1868-90ac-42b9-9d64-4d7d77451b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Kommunikations- und Vertriebsmaterial</TermName>
          <TermId xmlns="http://schemas.microsoft.com/office/infopath/2007/PartnerControls">337220d3-9180-4512-82d1-edb52081107b</TermId>
        </TermInfo>
      </Terms>
    </i6245d54b2e2499f839d20e12b757cbd>
    <TaxCatchAll xmlns="542c6ce8-6091-4ddf-a472-76fff85caa60">
      <Value>14</Value>
      <Value>11</Value>
      <Value>10</Value>
      <Value>23</Value>
      <Value>3</Value>
    </TaxCatchAll>
    <ia4f7f939bf8465ebdc96dc83bfdec05 xmlns="c9fa1868-90ac-42b9-9d64-4d7d77451b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 (extern)</TermName>
          <TermId xmlns="http://schemas.microsoft.com/office/infopath/2007/PartnerControls">4ccce4cf-e2f7-47e8-b0fb-f00e5509cc1e</TermId>
        </TermInfo>
      </Terms>
    </ia4f7f939bf8465ebdc96dc83bfdec05>
    <n91707ab60814f588ddc7bdd73e76218 xmlns="c9fa1868-90ac-42b9-9d64-4d7d77451b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en-US</TermName>
          <TermId xmlns="http://schemas.microsoft.com/office/infopath/2007/PartnerControls">ac599ced-7c2c-4597-8e57-d91af6a7fa75</TermId>
        </TermInfo>
        <TermInfo xmlns="http://schemas.microsoft.com/office/infopath/2007/PartnerControls">
          <TermName xmlns="http://schemas.microsoft.com/office/infopath/2007/PartnerControls">en-GB</TermName>
          <TermId xmlns="http://schemas.microsoft.com/office/infopath/2007/PartnerControls">60686109-33af-4e95-9483-2db202ded28c</TermId>
        </TermInfo>
      </Terms>
    </n91707ab60814f588ddc7bdd73e76218>
    <h06e7746884749baa2695eef6b98b41b xmlns="c9fa1868-90ac-42b9-9d64-4d7d77451b3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Dräger Interlock 7000 / Interlock 5000</TermName>
          <TermId xmlns="http://schemas.microsoft.com/office/infopath/2007/PartnerControls">588f214d-53f6-49c7-bcbe-cd67bb47efe4</TermId>
        </TermInfo>
      </Terms>
    </h06e7746884749baa2695eef6b98b41b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DE61FC-46C4-4D2E-A02A-534149DA8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a1868-90ac-42b9-9d64-4d7d77451b36"/>
    <ds:schemaRef ds:uri="542c6ce8-6091-4ddf-a472-76fff85ca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1EA1F-D88B-40B2-A46D-5668D6AAAF7F}">
  <ds:schemaRefs>
    <ds:schemaRef ds:uri="http://schemas.microsoft.com/office/2006/metadata/properties"/>
    <ds:schemaRef ds:uri="http://schemas.microsoft.com/office/infopath/2007/PartnerControls"/>
    <ds:schemaRef ds:uri="c9fa1868-90ac-42b9-9d64-4d7d77451b36"/>
    <ds:schemaRef ds:uri="542c6ce8-6091-4ddf-a472-76fff85caa60"/>
  </ds:schemaRefs>
</ds:datastoreItem>
</file>

<file path=customXml/itemProps3.xml><?xml version="1.0" encoding="utf-8"?>
<ds:datastoreItem xmlns:ds="http://schemas.openxmlformats.org/officeDocument/2006/customXml" ds:itemID="{6F194A42-840E-462B-8089-93B41795AC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125_Jahre_Template_PPT_Vorlage</Template>
  <TotalTime>2</TotalTime>
  <Words>456</Words>
  <Application>Microsoft Office PowerPoint</Application>
  <PresentationFormat>A4 (21x29,7 cm)</PresentationFormat>
  <Paragraphs>126</Paragraphs>
  <Slides>8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DraegerSanTabReg</vt:lpstr>
      <vt:lpstr>Times New Roman</vt:lpstr>
      <vt:lpstr>Wingdings</vt:lpstr>
      <vt:lpstr>125_Jahre_Template_PPT_Vorlage</vt:lpstr>
      <vt:lpstr>think-cell Folie</vt:lpstr>
      <vt:lpstr>Dräger Interlock® 7000</vt:lpstr>
      <vt:lpstr>Dräger Interlock® 7000 Why Dräger?</vt:lpstr>
      <vt:lpstr>Dräger Interlock® 7000 Application Scenarios</vt:lpstr>
      <vt:lpstr>Dräger Interlock® 7000 Application Scenarios</vt:lpstr>
      <vt:lpstr>Dräger Interlock® 7000 Application Scenarios</vt:lpstr>
      <vt:lpstr>Dräger Interlock® 7000 Extended Portfolio</vt:lpstr>
      <vt:lpstr>Dräger Interlock® 7000 Technical Data</vt:lpstr>
      <vt:lpstr>Dräger Interlock® 7000 Markets we are in</vt:lpstr>
    </vt:vector>
  </TitlesOfParts>
  <Company>K16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SalesPresentation_Interlock_7000_EN</dc:title>
  <dc:creator>weichert</dc:creator>
  <dc:description>V1</dc:description>
  <cp:lastModifiedBy>Colangelo, Michele</cp:lastModifiedBy>
  <cp:revision>936</cp:revision>
  <cp:lastPrinted>2014-05-20T13:20:34Z</cp:lastPrinted>
  <dcterms:created xsi:type="dcterms:W3CDTF">2014-02-18T11:52:08Z</dcterms:created>
  <dcterms:modified xsi:type="dcterms:W3CDTF">2016-10-04T14:10:31Z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0x01010030210649026F2E46B3EE15891B3F38AB</vt:lpwstr>
  </property>
  <property fmtid="{D5CDD505-2E9C-101B-9397-08002B2CF9AE}" pid="3" name="Properties">
    <vt:lpwstr/>
  </property>
  <property fmtid="{D5CDD505-2E9C-101B-9397-08002B2CF9AE}" pid="4" name="EPProductLanguage">
    <vt:lpwstr>3;#en-US|ac599ced-7c2c-4597-8e57-d91af6a7fa75;#14;#en-GB|60686109-33af-4e95-9483-2db202ded28c</vt:lpwstr>
  </property>
  <property fmtid="{D5CDD505-2E9C-101B-9397-08002B2CF9AE}" pid="5" name="EPProductDocumentMainCategory">
    <vt:lpwstr>10;#Kommunikations- und Vertriebsmaterial|337220d3-9180-4512-82d1-edb52081107b</vt:lpwstr>
  </property>
  <property fmtid="{D5CDD505-2E9C-101B-9397-08002B2CF9AE}" pid="6" name="EPProductNameDocument">
    <vt:lpwstr>23;#Dräger Interlock 7000 / Interlock 5000|588f214d-53f6-49c7-bcbe-cd67bb47efe4</vt:lpwstr>
  </property>
  <property fmtid="{D5CDD505-2E9C-101B-9397-08002B2CF9AE}" pid="7" name="EPProductDocumentCategory">
    <vt:lpwstr>11;#Präsentation (extern)|4ccce4cf-e2f7-47e8-b0fb-f00e5509cc1e</vt:lpwstr>
  </property>
</Properties>
</file>